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2"/>
  </p:notesMasterIdLst>
  <p:sldIdLst>
    <p:sldId id="256" r:id="rId2"/>
    <p:sldId id="257" r:id="rId3"/>
    <p:sldId id="261" r:id="rId4"/>
    <p:sldId id="300" r:id="rId5"/>
    <p:sldId id="301" r:id="rId6"/>
    <p:sldId id="378" r:id="rId7"/>
    <p:sldId id="322" r:id="rId8"/>
    <p:sldId id="302" r:id="rId9"/>
    <p:sldId id="303" r:id="rId10"/>
    <p:sldId id="304" r:id="rId11"/>
    <p:sldId id="305" r:id="rId12"/>
    <p:sldId id="354" r:id="rId13"/>
    <p:sldId id="357" r:id="rId14"/>
    <p:sldId id="359" r:id="rId15"/>
    <p:sldId id="360" r:id="rId16"/>
    <p:sldId id="361" r:id="rId17"/>
    <p:sldId id="362" r:id="rId18"/>
    <p:sldId id="363" r:id="rId19"/>
    <p:sldId id="358" r:id="rId20"/>
    <p:sldId id="364" r:id="rId21"/>
    <p:sldId id="306" r:id="rId22"/>
    <p:sldId id="307" r:id="rId23"/>
    <p:sldId id="308" r:id="rId24"/>
    <p:sldId id="310" r:id="rId25"/>
    <p:sldId id="309" r:id="rId26"/>
    <p:sldId id="311" r:id="rId27"/>
    <p:sldId id="312" r:id="rId28"/>
    <p:sldId id="313" r:id="rId29"/>
    <p:sldId id="314" r:id="rId30"/>
    <p:sldId id="315" r:id="rId31"/>
    <p:sldId id="316" r:id="rId32"/>
    <p:sldId id="337" r:id="rId33"/>
    <p:sldId id="365" r:id="rId34"/>
    <p:sldId id="317" r:id="rId35"/>
    <p:sldId id="318" r:id="rId36"/>
    <p:sldId id="319" r:id="rId37"/>
    <p:sldId id="320" r:id="rId38"/>
    <p:sldId id="379" r:id="rId39"/>
    <p:sldId id="321" r:id="rId40"/>
    <p:sldId id="323" r:id="rId41"/>
    <p:sldId id="324" r:id="rId42"/>
    <p:sldId id="325" r:id="rId43"/>
    <p:sldId id="326" r:id="rId44"/>
    <p:sldId id="327" r:id="rId45"/>
    <p:sldId id="329" r:id="rId46"/>
    <p:sldId id="330" r:id="rId47"/>
    <p:sldId id="331" r:id="rId48"/>
    <p:sldId id="380" r:id="rId49"/>
    <p:sldId id="333" r:id="rId50"/>
    <p:sldId id="332" r:id="rId51"/>
    <p:sldId id="334" r:id="rId52"/>
    <p:sldId id="335" r:id="rId53"/>
    <p:sldId id="336" r:id="rId54"/>
    <p:sldId id="338" r:id="rId55"/>
    <p:sldId id="340" r:id="rId56"/>
    <p:sldId id="341" r:id="rId57"/>
    <p:sldId id="342" r:id="rId58"/>
    <p:sldId id="343" r:id="rId59"/>
    <p:sldId id="344" r:id="rId60"/>
    <p:sldId id="345" r:id="rId61"/>
    <p:sldId id="346" r:id="rId62"/>
    <p:sldId id="348" r:id="rId63"/>
    <p:sldId id="366" r:id="rId64"/>
    <p:sldId id="367" r:id="rId65"/>
    <p:sldId id="368" r:id="rId66"/>
    <p:sldId id="369" r:id="rId67"/>
    <p:sldId id="370" r:id="rId68"/>
    <p:sldId id="371" r:id="rId69"/>
    <p:sldId id="372" r:id="rId70"/>
    <p:sldId id="374" r:id="rId71"/>
    <p:sldId id="373" r:id="rId72"/>
    <p:sldId id="375" r:id="rId73"/>
    <p:sldId id="376" r:id="rId74"/>
    <p:sldId id="377" r:id="rId75"/>
    <p:sldId id="350" r:id="rId76"/>
    <p:sldId id="339" r:id="rId77"/>
    <p:sldId id="351" r:id="rId78"/>
    <p:sldId id="352" r:id="rId79"/>
    <p:sldId id="347" r:id="rId80"/>
    <p:sldId id="381" r:id="rId81"/>
  </p:sldIdLst>
  <p:sldSz cx="9144000" cy="5143500" type="screen16x9"/>
  <p:notesSz cx="6858000" cy="9144000"/>
  <p:embeddedFontLst>
    <p:embeddedFont>
      <p:font typeface="Abel" panose="020B0604020202020204" charset="0"/>
      <p:regular r:id="rId83"/>
    </p:embeddedFont>
    <p:embeddedFont>
      <p:font typeface="Lucida Sans Typewriter" panose="020B0509030504030204" pitchFamily="49" charset="0"/>
      <p:regular r:id="rId84"/>
      <p:bold r:id="rId85"/>
      <p:italic r:id="rId86"/>
      <p:boldItalic r:id="rId87"/>
    </p:embeddedFont>
    <p:embeddedFont>
      <p:font typeface="Viga" panose="020B0604020202020204"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COMO COCOZZIELLO" initials="GC" lastIdx="2" clrIdx="0">
    <p:extLst>
      <p:ext uri="{19B8F6BF-5375-455C-9EA6-DF929625EA0E}">
        <p15:presenceInfo xmlns:p15="http://schemas.microsoft.com/office/powerpoint/2012/main" userId="df1ca0d302f3aa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32A99830-DAE9-41F7-91B5-480290835313}">
  <a:tblStyle styleId="{32A99830-DAE9-41F7-91B5-480290835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15" autoAdjust="0"/>
    <p:restoredTop sz="94660"/>
  </p:normalViewPr>
  <p:slideViewPr>
    <p:cSldViewPr snapToGrid="0">
      <p:cViewPr varScale="1">
        <p:scale>
          <a:sx n="95" d="100"/>
          <a:sy n="95" d="100"/>
        </p:scale>
        <p:origin x="768" y="84"/>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f8bac950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f8bac95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75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10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38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0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464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7" name="Google Shape;17;p4"/>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72"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filesignatures.net/"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ileformat.info/tool/hexdump.htm"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filesignatures.ne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filesignatures.net/"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mailto:nelson@crynwr.com" TargetMode="External"/><Relationship Id="rId2" Type="http://schemas.openxmlformats.org/officeDocument/2006/relationships/hyperlink" Target="mailto:jbarners@virtuousgeek.org"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downloads.digitalcorpora.org/corpora/scenarios/2009-m57-patents/drives-redacted/" TargetMode="External"/><Relationship Id="rId2" Type="http://schemas.openxmlformats.org/officeDocument/2006/relationships/hyperlink" Target="http://downloads.digitalcorpora.org/corpora/scenarios/2009-m57-patents/drives-redacted/charlie-2009-11-19.E01"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simsong/bulk_extractor/wiki/BEViewer"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mailto:mozilla@kewis.ch"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3" name="Text Placeholder 2">
            <a:extLst>
              <a:ext uri="{FF2B5EF4-FFF2-40B4-BE49-F238E27FC236}">
                <a16:creationId xmlns:a16="http://schemas.microsoft.com/office/drawing/2014/main" id="{A34048F1-890B-4426-A064-C36FC558E2FD}"/>
              </a:ext>
            </a:extLst>
          </p:cNvPr>
          <p:cNvSpPr>
            <a:spLocks noGrp="1"/>
          </p:cNvSpPr>
          <p:nvPr>
            <p:ph type="body" idx="1"/>
          </p:nvPr>
        </p:nvSpPr>
        <p:spPr>
          <a:xfrm>
            <a:off x="435935" y="2027583"/>
            <a:ext cx="8518879" cy="2905924"/>
          </a:xfrm>
        </p:spPr>
        <p:txBody>
          <a:bodyPr/>
          <a:lstStyle/>
          <a:p>
            <a:pPr marL="152400" indent="0">
              <a:buNone/>
            </a:pPr>
            <a:r>
              <a:rPr lang="it-IT" sz="1600" b="1" dirty="0">
                <a:solidFill>
                  <a:schemeClr val="tx1"/>
                </a:solidFill>
                <a:latin typeface="Lucida Sans Typewriter" panose="020B0509030504030204" pitchFamily="49" charset="0"/>
              </a:rPr>
              <a:t>Funzionamento Logico del Tool Bulk-Extractor per il Data Carving </a:t>
            </a:r>
          </a:p>
          <a:p>
            <a:pPr marL="152400" indent="0">
              <a:buNone/>
            </a:pPr>
            <a:endParaRPr lang="it-IT" sz="1600" b="1" dirty="0">
              <a:solidFill>
                <a:schemeClr val="tx1"/>
              </a:solidFill>
              <a:latin typeface="Lucida Sans Typewriter" panose="020B0509030504030204" pitchFamily="49" charset="0"/>
            </a:endParaRPr>
          </a:p>
          <a:p>
            <a:pPr marL="152400" indent="0" algn="ctr">
              <a:buNone/>
            </a:pPr>
            <a:endParaRPr lang="it-IT" sz="1600" b="1" dirty="0">
              <a:solidFill>
                <a:schemeClr val="bg1"/>
              </a:solidFill>
              <a:latin typeface="Lucida Sans Typewriter" panose="020B0509030504030204" pitchFamily="49" charset="0"/>
            </a:endParaRPr>
          </a:p>
          <a:p>
            <a:pPr marL="152400" indent="0" algn="ctr">
              <a:buNone/>
            </a:pPr>
            <a:endParaRPr lang="it-IT" sz="1600" b="1" dirty="0">
              <a:solidFill>
                <a:schemeClr val="bg1"/>
              </a:solidFill>
              <a:latin typeface="Lucida Sans Typewriter" panose="020B0509030504030204" pitchFamily="49" charset="0"/>
            </a:endParaRPr>
          </a:p>
          <a:p>
            <a:pPr marL="152400" indent="0" algn="ctr">
              <a:buNone/>
            </a:pPr>
            <a:r>
              <a:rPr lang="it-IT" sz="1600" b="1" dirty="0">
                <a:solidFill>
                  <a:schemeClr val="bg1"/>
                </a:solidFill>
                <a:latin typeface="Lucida Sans Typewriter" panose="020B0509030504030204" pitchFamily="49" charset="0"/>
              </a:rPr>
              <a:t>					</a:t>
            </a:r>
          </a:p>
          <a:p>
            <a:pPr marL="152400" indent="0">
              <a:buNone/>
            </a:pPr>
            <a:r>
              <a:rPr lang="it-IT" sz="1600" b="1" dirty="0">
                <a:solidFill>
                  <a:schemeClr val="bg1"/>
                </a:solidFill>
                <a:latin typeface="Lucida Sans Typewriter" panose="020B0509030504030204" pitchFamily="49" charset="0"/>
              </a:rPr>
              <a:t>Candidato: 					Docente: </a:t>
            </a:r>
          </a:p>
          <a:p>
            <a:pPr marL="152400" indent="0">
              <a:buNone/>
            </a:pPr>
            <a:r>
              <a:rPr lang="it-IT" sz="1600" b="1" dirty="0">
                <a:solidFill>
                  <a:schemeClr val="bg1"/>
                </a:solidFill>
                <a:latin typeface="Lucida Sans Typewriter" panose="020B0509030504030204" pitchFamily="49" charset="0"/>
              </a:rPr>
              <a:t>Giacomo Cocozziello 				Raffaele Pizzolante</a:t>
            </a:r>
          </a:p>
          <a:p>
            <a:pPr marL="152400" indent="0">
              <a:buNone/>
            </a:pPr>
            <a:r>
              <a:rPr lang="it-IT" sz="1600" b="1" dirty="0">
                <a:solidFill>
                  <a:schemeClr val="bg1"/>
                </a:solidFill>
                <a:latin typeface="Lucida Sans Typewriter" panose="020B0509030504030204" pitchFamily="49" charset="0"/>
              </a:rPr>
              <a:t>Matr: 0522500670</a:t>
            </a:r>
          </a:p>
          <a:p>
            <a:pPr marL="152400" indent="0">
              <a:buNone/>
            </a:pPr>
            <a:endParaRPr lang="it-IT" sz="1600" b="1" dirty="0">
              <a:solidFill>
                <a:schemeClr val="bg1"/>
              </a:solidFill>
              <a:latin typeface="Lucida Sans Typewriter" panose="020B0509030504030204" pitchFamily="49" charset="0"/>
            </a:endParaRPr>
          </a:p>
          <a:p>
            <a:pPr marL="152400" indent="0" algn="ctr">
              <a:buNone/>
            </a:pPr>
            <a:r>
              <a:rPr lang="it-IT" sz="1600" b="1" dirty="0">
                <a:solidFill>
                  <a:schemeClr val="bg1"/>
                </a:solidFill>
                <a:latin typeface="Lucida Sans Typewriter" panose="020B0509030504030204" pitchFamily="49" charset="0"/>
              </a:rPr>
              <a:t>Anno Accademico 2020/2021</a:t>
            </a:r>
          </a:p>
        </p:txBody>
      </p:sp>
      <p:sp>
        <p:nvSpPr>
          <p:cNvPr id="2" name="Title 1">
            <a:extLst>
              <a:ext uri="{FF2B5EF4-FFF2-40B4-BE49-F238E27FC236}">
                <a16:creationId xmlns:a16="http://schemas.microsoft.com/office/drawing/2014/main" id="{B6EBBA1D-AAF2-4B35-B877-A48474453DF6}"/>
              </a:ext>
            </a:extLst>
          </p:cNvPr>
          <p:cNvSpPr>
            <a:spLocks noGrp="1"/>
          </p:cNvSpPr>
          <p:nvPr>
            <p:ph type="title"/>
          </p:nvPr>
        </p:nvSpPr>
        <p:spPr>
          <a:xfrm>
            <a:off x="729200" y="445025"/>
            <a:ext cx="8103000" cy="944382"/>
          </a:xfrm>
        </p:spPr>
        <p:txBody>
          <a:bodyPr/>
          <a:lstStyle/>
          <a:p>
            <a:pPr algn="ctr"/>
            <a:r>
              <a:rPr lang="it-IT" sz="3200" dirty="0"/>
              <a:t>Digital Forensics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01E30-39D6-4438-B2BE-6C999C82A327}"/>
              </a:ext>
            </a:extLst>
          </p:cNvPr>
          <p:cNvSpPr>
            <a:spLocks noGrp="1"/>
          </p:cNvSpPr>
          <p:nvPr>
            <p:ph type="body" idx="1"/>
          </p:nvPr>
        </p:nvSpPr>
        <p:spPr>
          <a:xfrm>
            <a:off x="729200" y="1247025"/>
            <a:ext cx="5071525" cy="3159600"/>
          </a:xfrm>
        </p:spPr>
        <p:txBody>
          <a:bodyPr/>
          <a:lstStyle/>
          <a:p>
            <a:pPr marL="152400" indent="0" algn="just">
              <a:buNone/>
            </a:pPr>
            <a:r>
              <a:rPr lang="it-IT" dirty="0"/>
              <a:t>Nelle slides precedenti sono state prese in considerazioni 3 parole chiavi: </a:t>
            </a:r>
          </a:p>
          <a:p>
            <a:pPr marL="152400" indent="0" algn="just">
              <a:buNone/>
            </a:pPr>
            <a:endParaRPr lang="it-IT" dirty="0"/>
          </a:p>
          <a:p>
            <a:pPr algn="just">
              <a:buFontTx/>
              <a:buChar char="-"/>
            </a:pPr>
            <a:endParaRPr lang="it-IT" dirty="0">
              <a:solidFill>
                <a:srgbClr val="FF0000"/>
              </a:solidFill>
            </a:endParaRPr>
          </a:p>
          <a:p>
            <a:pPr algn="just">
              <a:buFontTx/>
              <a:buChar char="-"/>
            </a:pPr>
            <a:r>
              <a:rPr lang="it-IT" dirty="0">
                <a:solidFill>
                  <a:srgbClr val="FF0000"/>
                </a:solidFill>
              </a:rPr>
              <a:t>Prova di possesso: </a:t>
            </a:r>
            <a:r>
              <a:rPr lang="it-IT" dirty="0"/>
              <a:t>Si definisce possesso un potere di fatto su una cosa, che si manifesta in un'attività corrispondente a quella esercitata dai titolari di diritti reali sulla cosa stessa. </a:t>
            </a:r>
          </a:p>
          <a:p>
            <a:pPr algn="just">
              <a:buFontTx/>
              <a:buChar char="-"/>
            </a:pPr>
            <a:endParaRPr lang="it-IT" dirty="0"/>
          </a:p>
          <a:p>
            <a:pPr marL="152400" indent="0" algn="just">
              <a:buNone/>
            </a:pPr>
            <a:endParaRPr lang="it-IT" dirty="0"/>
          </a:p>
          <a:p>
            <a:pPr algn="just">
              <a:buFontTx/>
              <a:buChar char="-"/>
            </a:pPr>
            <a:endParaRPr lang="it-IT" dirty="0"/>
          </a:p>
          <a:p>
            <a:pPr algn="just">
              <a:buFontTx/>
              <a:buChar char="-"/>
            </a:pPr>
            <a:r>
              <a:rPr lang="it-IT" dirty="0">
                <a:solidFill>
                  <a:srgbClr val="FF0000"/>
                </a:solidFill>
              </a:rPr>
              <a:t>Prova dell’intenzione: </a:t>
            </a:r>
            <a:r>
              <a:rPr lang="it-IT" dirty="0"/>
              <a:t>cioè tendere la volontà verso un determinato fine, o nel commettere un fatto come mezzo per un fine ulteriore.</a:t>
            </a:r>
          </a:p>
          <a:p>
            <a:pPr marL="152400" indent="0" algn="just">
              <a:buNone/>
            </a:pPr>
            <a:endParaRPr lang="it-IT" dirty="0"/>
          </a:p>
          <a:p>
            <a:pPr algn="just">
              <a:buFontTx/>
              <a:buChar char="-"/>
            </a:pPr>
            <a:endParaRPr lang="it-IT" dirty="0"/>
          </a:p>
          <a:p>
            <a:pPr algn="just">
              <a:buFontTx/>
              <a:buChar char="-"/>
            </a:pPr>
            <a:r>
              <a:rPr lang="it-IT" dirty="0"/>
              <a:t> </a:t>
            </a:r>
            <a:r>
              <a:rPr lang="it-IT" dirty="0">
                <a:solidFill>
                  <a:srgbClr val="FF0000"/>
                </a:solidFill>
              </a:rPr>
              <a:t>Prova del rischio di volo: </a:t>
            </a:r>
            <a:r>
              <a:rPr lang="it-IT" dirty="0">
                <a:solidFill>
                  <a:schemeClr val="bg1"/>
                </a:solidFill>
              </a:rPr>
              <a:t>Una persona che è considerata probabile fuggire.</a:t>
            </a:r>
          </a:p>
        </p:txBody>
      </p:sp>
      <p:sp>
        <p:nvSpPr>
          <p:cNvPr id="3" name="Title 2">
            <a:extLst>
              <a:ext uri="{FF2B5EF4-FFF2-40B4-BE49-F238E27FC236}">
                <a16:creationId xmlns:a16="http://schemas.microsoft.com/office/drawing/2014/main" id="{604DE989-B545-4C96-81A3-07EDCEC2CC1D}"/>
              </a:ext>
            </a:extLst>
          </p:cNvPr>
          <p:cNvSpPr>
            <a:spLocks noGrp="1"/>
          </p:cNvSpPr>
          <p:nvPr>
            <p:ph type="title"/>
          </p:nvPr>
        </p:nvSpPr>
        <p:spPr/>
        <p:txBody>
          <a:bodyPr/>
          <a:lstStyle/>
          <a:p>
            <a:r>
              <a:rPr lang="it-IT" dirty="0">
                <a:solidFill>
                  <a:srgbClr val="FF0000"/>
                </a:solidFill>
              </a:rPr>
              <a:t>NOZIONI INTRODUTTIVE </a:t>
            </a:r>
          </a:p>
        </p:txBody>
      </p:sp>
      <p:sp useBgFill="1">
        <p:nvSpPr>
          <p:cNvPr id="4" name="Thought Bubble: Cloud 3">
            <a:extLst>
              <a:ext uri="{FF2B5EF4-FFF2-40B4-BE49-F238E27FC236}">
                <a16:creationId xmlns:a16="http://schemas.microsoft.com/office/drawing/2014/main" id="{02FFE09F-86AF-4995-B8E3-C758A450EB55}"/>
              </a:ext>
            </a:extLst>
          </p:cNvPr>
          <p:cNvSpPr/>
          <p:nvPr/>
        </p:nvSpPr>
        <p:spPr>
          <a:xfrm>
            <a:off x="5734050" y="1948069"/>
            <a:ext cx="2680750" cy="1099320"/>
          </a:xfrm>
          <a:prstGeom prst="cloudCallout">
            <a:avLst>
              <a:gd name="adj1" fmla="val -195230"/>
              <a:gd name="adj2" fmla="val -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Il diritto reale è un diritto soggettivo tipico che conferisce al titolare un potere assoluto ed immediato su una cosa.</a:t>
            </a:r>
          </a:p>
        </p:txBody>
      </p:sp>
    </p:spTree>
    <p:extLst>
      <p:ext uri="{BB962C8B-B14F-4D97-AF65-F5344CB8AC3E}">
        <p14:creationId xmlns:p14="http://schemas.microsoft.com/office/powerpoint/2010/main" val="373760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02</a:t>
            </a:r>
            <a:endParaRPr dirty="0">
              <a:solidFill>
                <a:schemeClr val="bg1"/>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tx1"/>
                </a:solidFill>
              </a:rPr>
              <a:t>FILE RECOVERY</a:t>
            </a:r>
            <a:endParaRPr dirty="0">
              <a:solidFill>
                <a:schemeClr val="tx1"/>
              </a:solidFill>
            </a:endParaRPr>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003188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A0C27-5B5A-493F-83D7-4BA3F84EE459}"/>
              </a:ext>
            </a:extLst>
          </p:cNvPr>
          <p:cNvSpPr>
            <a:spLocks noGrp="1"/>
          </p:cNvSpPr>
          <p:nvPr>
            <p:ph type="body" idx="1"/>
          </p:nvPr>
        </p:nvSpPr>
        <p:spPr>
          <a:xfrm>
            <a:off x="729200" y="1257299"/>
            <a:ext cx="7266900" cy="3149325"/>
          </a:xfrm>
        </p:spPr>
        <p:txBody>
          <a:bodyPr/>
          <a:lstStyle/>
          <a:p>
            <a:pPr marL="152400" indent="0" algn="just">
              <a:buNone/>
            </a:pPr>
            <a:endParaRPr lang="it-IT" sz="1400" dirty="0"/>
          </a:p>
          <a:p>
            <a:pPr marL="152400" indent="0" algn="just">
              <a:buNone/>
            </a:pPr>
            <a:r>
              <a:rPr lang="it-IT" sz="1400" dirty="0"/>
              <a:t>Il file recovery (ripristino dei file) è un processo di recupero di dati che utilizza le informazioni del file system (metadati) per recuperare i file. </a:t>
            </a:r>
          </a:p>
          <a:p>
            <a:pPr marL="152400" indent="0" algn="just">
              <a:buNone/>
            </a:pPr>
            <a:endParaRPr lang="it-IT" sz="1400" dirty="0"/>
          </a:p>
          <a:p>
            <a:pPr marL="152400" indent="0" algn="just">
              <a:buNone/>
            </a:pPr>
            <a:r>
              <a:rPr lang="it-IT" sz="1400" dirty="0"/>
              <a:t>I sistemi operativi utilizzano i file system (insieme di dati) per poter: </a:t>
            </a:r>
          </a:p>
          <a:p>
            <a:pPr algn="just">
              <a:buFontTx/>
              <a:buChar char="-"/>
            </a:pPr>
            <a:r>
              <a:rPr lang="it-IT" sz="1400" dirty="0"/>
              <a:t>Accedere ai dati</a:t>
            </a:r>
          </a:p>
          <a:p>
            <a:pPr algn="just">
              <a:buFontTx/>
              <a:buChar char="-"/>
            </a:pPr>
            <a:r>
              <a:rPr lang="it-IT" sz="1400" dirty="0"/>
              <a:t>Memorizzare i dati</a:t>
            </a:r>
          </a:p>
          <a:p>
            <a:pPr algn="just">
              <a:buFontTx/>
              <a:buChar char="-"/>
            </a:pPr>
            <a:r>
              <a:rPr lang="it-IT" sz="1400" dirty="0"/>
              <a:t>Modificare i dati</a:t>
            </a:r>
          </a:p>
          <a:p>
            <a:pPr marL="152400" indent="0" algn="just">
              <a:buNone/>
            </a:pPr>
            <a:endParaRPr lang="it-IT" sz="1400" dirty="0"/>
          </a:p>
          <a:p>
            <a:pPr marL="152400" indent="0" algn="just">
              <a:buNone/>
            </a:pPr>
            <a:r>
              <a:rPr lang="it-IT" sz="1400" dirty="0"/>
              <a:t>Con l’aiuto dei metadati, i S.O. sono in grado di identificare la tipologia dei dati, migliorare l’indicizzazione e la ricerca dei dati. </a:t>
            </a:r>
          </a:p>
        </p:txBody>
      </p:sp>
      <p:sp>
        <p:nvSpPr>
          <p:cNvPr id="3" name="Title 2">
            <a:extLst>
              <a:ext uri="{FF2B5EF4-FFF2-40B4-BE49-F238E27FC236}">
                <a16:creationId xmlns:a16="http://schemas.microsoft.com/office/drawing/2014/main" id="{FDD1AC10-F701-477C-9B07-3662D335F33C}"/>
              </a:ext>
            </a:extLst>
          </p:cNvPr>
          <p:cNvSpPr>
            <a:spLocks noGrp="1"/>
          </p:cNvSpPr>
          <p:nvPr>
            <p:ph type="title"/>
          </p:nvPr>
        </p:nvSpPr>
        <p:spPr/>
        <p:txBody>
          <a:bodyPr/>
          <a:lstStyle/>
          <a:p>
            <a:r>
              <a:rPr lang="it-IT" dirty="0">
                <a:solidFill>
                  <a:srgbClr val="FF0000"/>
                </a:solidFill>
              </a:rPr>
              <a:t>COS’E’ IL FILE RECOVERY?</a:t>
            </a:r>
          </a:p>
        </p:txBody>
      </p:sp>
    </p:spTree>
    <p:extLst>
      <p:ext uri="{BB962C8B-B14F-4D97-AF65-F5344CB8AC3E}">
        <p14:creationId xmlns:p14="http://schemas.microsoft.com/office/powerpoint/2010/main" val="279713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DD55F7-A5FB-4571-B1B8-D429D5E552E5}"/>
              </a:ext>
            </a:extLst>
          </p:cNvPr>
          <p:cNvSpPr>
            <a:spLocks noGrp="1"/>
          </p:cNvSpPr>
          <p:nvPr>
            <p:ph type="body" idx="1"/>
          </p:nvPr>
        </p:nvSpPr>
        <p:spPr/>
        <p:txBody>
          <a:bodyPr/>
          <a:lstStyle/>
          <a:p>
            <a:pPr marL="152400" indent="0">
              <a:buNone/>
            </a:pPr>
            <a:endParaRPr lang="it-IT" sz="1400" dirty="0"/>
          </a:p>
          <a:p>
            <a:pPr marL="152400" indent="0">
              <a:buNone/>
            </a:pPr>
            <a:endParaRPr lang="it-IT" sz="1400" dirty="0"/>
          </a:p>
          <a:p>
            <a:pPr marL="152400" indent="0">
              <a:buNone/>
            </a:pPr>
            <a:r>
              <a:rPr lang="it-IT" sz="1400" dirty="0"/>
              <a:t>Un metadato è un’informazione che descrive un insieme di dati, tra cui: </a:t>
            </a:r>
          </a:p>
          <a:p>
            <a:pPr marL="152400" indent="0">
              <a:buNone/>
            </a:pPr>
            <a:endParaRPr lang="it-IT" sz="1400" dirty="0"/>
          </a:p>
          <a:p>
            <a:r>
              <a:rPr lang="it-IT" sz="1400" dirty="0"/>
              <a:t>Data e ora di creazione</a:t>
            </a:r>
          </a:p>
          <a:p>
            <a:r>
              <a:rPr lang="it-IT" sz="1400" dirty="0"/>
              <a:t>Nome del file</a:t>
            </a:r>
          </a:p>
          <a:p>
            <a:r>
              <a:rPr lang="it-IT" sz="1400" dirty="0"/>
              <a:t>Dimensione del file</a:t>
            </a:r>
          </a:p>
          <a:p>
            <a:r>
              <a:rPr lang="it-IT" sz="1400" dirty="0"/>
              <a:t>Data e ora dell’ultima modifica</a:t>
            </a:r>
          </a:p>
          <a:p>
            <a:endParaRPr lang="it-IT" sz="1400" dirty="0"/>
          </a:p>
          <a:p>
            <a:pPr marL="152400" indent="0">
              <a:buNone/>
            </a:pPr>
            <a:r>
              <a:rPr lang="it-IT" sz="1400" dirty="0"/>
              <a:t>Queste informazioni servono per attribuire al file un’identità più precisa </a:t>
            </a:r>
          </a:p>
        </p:txBody>
      </p:sp>
      <p:sp>
        <p:nvSpPr>
          <p:cNvPr id="3" name="Title 2">
            <a:extLst>
              <a:ext uri="{FF2B5EF4-FFF2-40B4-BE49-F238E27FC236}">
                <a16:creationId xmlns:a16="http://schemas.microsoft.com/office/drawing/2014/main" id="{3647B021-CA17-4651-8107-38D4BBD5CCD8}"/>
              </a:ext>
            </a:extLst>
          </p:cNvPr>
          <p:cNvSpPr>
            <a:spLocks noGrp="1"/>
          </p:cNvSpPr>
          <p:nvPr>
            <p:ph type="title"/>
          </p:nvPr>
        </p:nvSpPr>
        <p:spPr/>
        <p:txBody>
          <a:bodyPr/>
          <a:lstStyle/>
          <a:p>
            <a:r>
              <a:rPr lang="it-IT" dirty="0">
                <a:solidFill>
                  <a:srgbClr val="FF0000"/>
                </a:solidFill>
              </a:rPr>
              <a:t>COSA SONO I METADATI? </a:t>
            </a:r>
          </a:p>
        </p:txBody>
      </p:sp>
    </p:spTree>
    <p:extLst>
      <p:ext uri="{BB962C8B-B14F-4D97-AF65-F5344CB8AC3E}">
        <p14:creationId xmlns:p14="http://schemas.microsoft.com/office/powerpoint/2010/main" val="102866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681A0-6A1F-47D7-9EC8-4213DB1B80CF}"/>
              </a:ext>
            </a:extLst>
          </p:cNvPr>
          <p:cNvSpPr>
            <a:spLocks noGrp="1"/>
          </p:cNvSpPr>
          <p:nvPr>
            <p:ph type="body" idx="1"/>
          </p:nvPr>
        </p:nvSpPr>
        <p:spPr/>
        <p:txBody>
          <a:bodyPr/>
          <a:lstStyle/>
          <a:p>
            <a:pPr marL="152400" indent="0" algn="just">
              <a:buNone/>
            </a:pPr>
            <a:r>
              <a:rPr lang="it-IT" sz="1400" dirty="0"/>
              <a:t>Il recupero dei dati e dei file è possibile attraverso:</a:t>
            </a:r>
          </a:p>
          <a:p>
            <a:pPr marL="152400" indent="0" algn="just">
              <a:buNone/>
            </a:pPr>
            <a:endParaRPr lang="it-IT" sz="1400" dirty="0"/>
          </a:p>
          <a:p>
            <a:pPr algn="just"/>
            <a:r>
              <a:rPr lang="it-IT" sz="1400" dirty="0">
                <a:solidFill>
                  <a:schemeClr val="tx1">
                    <a:lumMod val="75000"/>
                  </a:schemeClr>
                </a:solidFill>
              </a:rPr>
              <a:t>Slack Space</a:t>
            </a:r>
          </a:p>
          <a:p>
            <a:pPr marL="152400" indent="0" algn="just">
              <a:buNone/>
            </a:pPr>
            <a:endParaRPr lang="it-IT" sz="1400" dirty="0">
              <a:solidFill>
                <a:schemeClr val="tx1">
                  <a:lumMod val="75000"/>
                </a:schemeClr>
              </a:solidFill>
            </a:endParaRPr>
          </a:p>
          <a:p>
            <a:pPr algn="just"/>
            <a:r>
              <a:rPr lang="it-IT" sz="1400" dirty="0">
                <a:solidFill>
                  <a:schemeClr val="tx1">
                    <a:lumMod val="75000"/>
                  </a:schemeClr>
                </a:solidFill>
              </a:rPr>
              <a:t>Unallocated Space</a:t>
            </a:r>
          </a:p>
          <a:p>
            <a:pPr marL="152400" indent="0" algn="just">
              <a:buNone/>
            </a:pPr>
            <a:endParaRPr lang="it-IT" sz="1400" dirty="0"/>
          </a:p>
          <a:p>
            <a:pPr algn="just"/>
            <a:endParaRPr lang="it-IT" sz="1400" dirty="0"/>
          </a:p>
          <a:p>
            <a:pPr marL="152400" indent="0" algn="just">
              <a:buNone/>
            </a:pPr>
            <a:r>
              <a:rPr lang="it-IT" sz="1400" dirty="0"/>
              <a:t>Entrambe le tecniche permettono di recuperare i dati attraverso i metadati e si basano su due concetti: </a:t>
            </a:r>
          </a:p>
          <a:p>
            <a:pPr marL="152400" indent="0" algn="just">
              <a:buNone/>
            </a:pPr>
            <a:endParaRPr lang="it-IT" sz="1400" dirty="0"/>
          </a:p>
          <a:p>
            <a:pPr algn="just">
              <a:buFont typeface="Wingdings" panose="05000000000000000000" pitchFamily="2" charset="2"/>
              <a:buChar char="Ø"/>
            </a:pPr>
            <a:r>
              <a:rPr lang="it-IT" sz="1400" dirty="0"/>
              <a:t>Il cluster (tipicamente di 4KB)  è l’unità più piccola indirizzabile da un file system </a:t>
            </a:r>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t>Per la memorizzazione di un file possono servire più cluster. </a:t>
            </a:r>
          </a:p>
        </p:txBody>
      </p:sp>
      <p:sp>
        <p:nvSpPr>
          <p:cNvPr id="3" name="Title 2">
            <a:extLst>
              <a:ext uri="{FF2B5EF4-FFF2-40B4-BE49-F238E27FC236}">
                <a16:creationId xmlns:a16="http://schemas.microsoft.com/office/drawing/2014/main" id="{17BCD959-1D24-4485-8C5A-C5510B80387F}"/>
              </a:ext>
            </a:extLst>
          </p:cNvPr>
          <p:cNvSpPr>
            <a:spLocks noGrp="1"/>
          </p:cNvSpPr>
          <p:nvPr>
            <p:ph type="title"/>
          </p:nvPr>
        </p:nvSpPr>
        <p:spPr/>
        <p:txBody>
          <a:bodyPr/>
          <a:lstStyle/>
          <a:p>
            <a:r>
              <a:rPr lang="it-IT" dirty="0">
                <a:solidFill>
                  <a:srgbClr val="FF0000"/>
                </a:solidFill>
              </a:rPr>
              <a:t>TECNICHE DEL FILE RECOVERY</a:t>
            </a:r>
          </a:p>
        </p:txBody>
      </p:sp>
    </p:spTree>
    <p:extLst>
      <p:ext uri="{BB962C8B-B14F-4D97-AF65-F5344CB8AC3E}">
        <p14:creationId xmlns:p14="http://schemas.microsoft.com/office/powerpoint/2010/main" val="382795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06A4D6-95AA-4DFC-9575-1864D6839857}"/>
              </a:ext>
            </a:extLst>
          </p:cNvPr>
          <p:cNvSpPr>
            <a:spLocks noGrp="1"/>
          </p:cNvSpPr>
          <p:nvPr>
            <p:ph type="body" idx="1"/>
          </p:nvPr>
        </p:nvSpPr>
        <p:spPr>
          <a:xfrm>
            <a:off x="729200" y="1749287"/>
            <a:ext cx="7266900" cy="2657338"/>
          </a:xfrm>
        </p:spPr>
        <p:txBody>
          <a:bodyPr/>
          <a:lstStyle/>
          <a:p>
            <a:pPr marL="152400" indent="0" algn="just">
              <a:buNone/>
            </a:pPr>
            <a:r>
              <a:rPr lang="it-IT" sz="1400" dirty="0"/>
              <a:t>La tecnica </a:t>
            </a:r>
            <a:r>
              <a:rPr lang="it-IT" sz="1400" dirty="0">
                <a:solidFill>
                  <a:srgbClr val="FFFF00"/>
                </a:solidFill>
              </a:rPr>
              <a:t>Slack Space</a:t>
            </a:r>
            <a:r>
              <a:rPr lang="it-IT" sz="1400" dirty="0"/>
              <a:t>, letteralmente Spazio Allentato, si riferisce all’area di archiviazione di un hard disk che va dalla fine di un file memorizzato alla fine del cluster. </a:t>
            </a:r>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F7701FE1-F88F-4584-81F1-E4DA5EE76266}"/>
              </a:ext>
            </a:extLst>
          </p:cNvPr>
          <p:cNvSpPr>
            <a:spLocks noGrp="1"/>
          </p:cNvSpPr>
          <p:nvPr>
            <p:ph type="title"/>
          </p:nvPr>
        </p:nvSpPr>
        <p:spPr/>
        <p:txBody>
          <a:bodyPr/>
          <a:lstStyle/>
          <a:p>
            <a:r>
              <a:rPr lang="it-IT" dirty="0">
                <a:solidFill>
                  <a:srgbClr val="FF0000"/>
                </a:solidFill>
              </a:rPr>
              <a:t>SLACK SPACE</a:t>
            </a:r>
          </a:p>
        </p:txBody>
      </p:sp>
      <p:pic>
        <p:nvPicPr>
          <p:cNvPr id="4" name="Picture 3">
            <a:extLst>
              <a:ext uri="{FF2B5EF4-FFF2-40B4-BE49-F238E27FC236}">
                <a16:creationId xmlns:a16="http://schemas.microsoft.com/office/drawing/2014/main" id="{78787469-A396-4EF0-9C28-EEB00A80F557}"/>
              </a:ext>
            </a:extLst>
          </p:cNvPr>
          <p:cNvPicPr>
            <a:picLocks noChangeAspect="1"/>
          </p:cNvPicPr>
          <p:nvPr/>
        </p:nvPicPr>
        <p:blipFill>
          <a:blip r:embed="rId2"/>
          <a:stretch>
            <a:fillRect/>
          </a:stretch>
        </p:blipFill>
        <p:spPr>
          <a:xfrm>
            <a:off x="2335695" y="2571750"/>
            <a:ext cx="3766931" cy="1219200"/>
          </a:xfrm>
          <a:prstGeom prst="rect">
            <a:avLst/>
          </a:prstGeom>
        </p:spPr>
      </p:pic>
    </p:spTree>
    <p:extLst>
      <p:ext uri="{BB962C8B-B14F-4D97-AF65-F5344CB8AC3E}">
        <p14:creationId xmlns:p14="http://schemas.microsoft.com/office/powerpoint/2010/main" val="31568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AA4423-1912-4746-8E5B-C55C8B956968}"/>
              </a:ext>
            </a:extLst>
          </p:cNvPr>
          <p:cNvSpPr>
            <a:spLocks noGrp="1"/>
          </p:cNvSpPr>
          <p:nvPr>
            <p:ph type="body" idx="1"/>
          </p:nvPr>
        </p:nvSpPr>
        <p:spPr/>
        <p:txBody>
          <a:bodyPr/>
          <a:lstStyle/>
          <a:p>
            <a:endParaRPr lang="it-IT" dirty="0"/>
          </a:p>
          <a:p>
            <a:pPr algn="just"/>
            <a:endParaRPr lang="it-IT" sz="1400" dirty="0"/>
          </a:p>
          <a:p>
            <a:pPr algn="just"/>
            <a:r>
              <a:rPr lang="it-IT" sz="1400" dirty="0"/>
              <a:t>Supponiamo di avere di un file di 12 KB e sarà memorizzato in 3 cluster. </a:t>
            </a:r>
          </a:p>
          <a:p>
            <a:pPr marL="152400" indent="0" algn="just">
              <a:buNone/>
            </a:pPr>
            <a:endParaRPr lang="it-IT" sz="1400" dirty="0"/>
          </a:p>
          <a:p>
            <a:pPr algn="just"/>
            <a:r>
              <a:rPr lang="it-IT" sz="1400" dirty="0"/>
              <a:t>Cancelliamo il file (12 KB) e allochiamo un file di 9 KB</a:t>
            </a:r>
          </a:p>
          <a:p>
            <a:pPr algn="just"/>
            <a:endParaRPr lang="it-IT" sz="1400" dirty="0"/>
          </a:p>
          <a:p>
            <a:pPr algn="just"/>
            <a:r>
              <a:rPr lang="it-IT" sz="1400" dirty="0"/>
              <a:t>Il nuovo file utilizzerà sempre i 3 cluster ma solo 1 KB del terzo cluster verrà sovrascritto</a:t>
            </a:r>
          </a:p>
          <a:p>
            <a:pPr algn="just"/>
            <a:endParaRPr lang="it-IT" sz="1400" dirty="0"/>
          </a:p>
          <a:p>
            <a:pPr algn="just"/>
            <a:r>
              <a:rPr lang="it-IT" sz="1400" dirty="0"/>
              <a:t>I rimanenti 3 KB creeranno lo Slack Space </a:t>
            </a:r>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0A4F40C0-E627-4699-901B-A2E4B464D1FC}"/>
              </a:ext>
            </a:extLst>
          </p:cNvPr>
          <p:cNvSpPr>
            <a:spLocks noGrp="1"/>
          </p:cNvSpPr>
          <p:nvPr>
            <p:ph type="title"/>
          </p:nvPr>
        </p:nvSpPr>
        <p:spPr/>
        <p:txBody>
          <a:bodyPr/>
          <a:lstStyle/>
          <a:p>
            <a:r>
              <a:rPr lang="it-IT" dirty="0">
                <a:solidFill>
                  <a:srgbClr val="FF0000"/>
                </a:solidFill>
              </a:rPr>
              <a:t>SLACK SPACE </a:t>
            </a:r>
          </a:p>
        </p:txBody>
      </p:sp>
    </p:spTree>
    <p:extLst>
      <p:ext uri="{BB962C8B-B14F-4D97-AF65-F5344CB8AC3E}">
        <p14:creationId xmlns:p14="http://schemas.microsoft.com/office/powerpoint/2010/main" val="299909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9C2A4-4BC1-408C-9F5E-4C8B9EB8814F}"/>
              </a:ext>
            </a:extLst>
          </p:cNvPr>
          <p:cNvSpPr>
            <a:spLocks noGrp="1"/>
          </p:cNvSpPr>
          <p:nvPr>
            <p:ph type="body" idx="1"/>
          </p:nvPr>
        </p:nvSpPr>
        <p:spPr/>
        <p:txBody>
          <a:bodyPr/>
          <a:lstStyle/>
          <a:p>
            <a:endParaRPr lang="it-IT" dirty="0"/>
          </a:p>
          <a:p>
            <a:pPr algn="just"/>
            <a:endParaRPr lang="it-IT" sz="1400" dirty="0"/>
          </a:p>
          <a:p>
            <a:pPr algn="just"/>
            <a:r>
              <a:rPr lang="it-IT" sz="1400" dirty="0"/>
              <a:t>Lo Slack Space è un’importante forma di prova nel campo dell’indagine forense. </a:t>
            </a:r>
          </a:p>
          <a:p>
            <a:pPr algn="just"/>
            <a:endParaRPr lang="it-IT" sz="1400" dirty="0"/>
          </a:p>
          <a:p>
            <a:pPr algn="just"/>
            <a:r>
              <a:rPr lang="it-IT" sz="1400" dirty="0"/>
              <a:t>I dati memorizzati all’interno dello Slack Space potrebbero essere usati per recuperare password e altri dati rimossi in precedenza</a:t>
            </a:r>
          </a:p>
          <a:p>
            <a:pPr marL="152400" indent="0" algn="just">
              <a:buNone/>
            </a:pPr>
            <a:endParaRPr lang="it-IT" sz="1400" dirty="0"/>
          </a:p>
          <a:p>
            <a:pPr algn="just"/>
            <a:r>
              <a:rPr lang="it-IT" sz="1400" dirty="0"/>
              <a:t>Pertanto, quando un file viene eliminato, il sistema operativo non cancella il file, ma rende semplicemente disponibile il settore del file occupato  per la riallocazione. </a:t>
            </a:r>
          </a:p>
          <a:p>
            <a:pPr marL="152400" indent="0">
              <a:buNone/>
            </a:pPr>
            <a:endParaRPr lang="it-IT" dirty="0"/>
          </a:p>
        </p:txBody>
      </p:sp>
      <p:sp>
        <p:nvSpPr>
          <p:cNvPr id="3" name="Title 2">
            <a:extLst>
              <a:ext uri="{FF2B5EF4-FFF2-40B4-BE49-F238E27FC236}">
                <a16:creationId xmlns:a16="http://schemas.microsoft.com/office/drawing/2014/main" id="{A55C7262-85D0-4262-8C5A-6521A1727044}"/>
              </a:ext>
            </a:extLst>
          </p:cNvPr>
          <p:cNvSpPr>
            <a:spLocks noGrp="1"/>
          </p:cNvSpPr>
          <p:nvPr>
            <p:ph type="title"/>
          </p:nvPr>
        </p:nvSpPr>
        <p:spPr/>
        <p:txBody>
          <a:bodyPr/>
          <a:lstStyle/>
          <a:p>
            <a:r>
              <a:rPr lang="it-IT" dirty="0">
                <a:solidFill>
                  <a:srgbClr val="FF0000"/>
                </a:solidFill>
              </a:rPr>
              <a:t>PERCHE’ E’ IMPORTANTE LO SLACK SPACE?</a:t>
            </a:r>
            <a:endParaRPr lang="it-IT" dirty="0"/>
          </a:p>
        </p:txBody>
      </p:sp>
    </p:spTree>
    <p:extLst>
      <p:ext uri="{BB962C8B-B14F-4D97-AF65-F5344CB8AC3E}">
        <p14:creationId xmlns:p14="http://schemas.microsoft.com/office/powerpoint/2010/main" val="563243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F02A6-C577-4D08-B287-1DE5C8B9D7E5}"/>
              </a:ext>
            </a:extLst>
          </p:cNvPr>
          <p:cNvSpPr>
            <a:spLocks noGrp="1"/>
          </p:cNvSpPr>
          <p:nvPr>
            <p:ph type="body" idx="1"/>
          </p:nvPr>
        </p:nvSpPr>
        <p:spPr/>
        <p:txBody>
          <a:bodyPr/>
          <a:lstStyle/>
          <a:p>
            <a:pPr algn="just"/>
            <a:endParaRPr lang="it-IT" sz="1400" dirty="0"/>
          </a:p>
          <a:p>
            <a:pPr algn="just"/>
            <a:r>
              <a:rPr lang="it-IT" sz="1400" dirty="0"/>
              <a:t>La tecnica Unallocated Space, rappresenta lo spazio non allocato creatosi nel momento in cui un file viene eliminato. </a:t>
            </a:r>
          </a:p>
          <a:p>
            <a:pPr marL="152400" indent="0" algn="just">
              <a:buNone/>
            </a:pPr>
            <a:endParaRPr lang="it-IT" sz="1400" dirty="0"/>
          </a:p>
          <a:p>
            <a:pPr marL="152400" indent="0" algn="just">
              <a:buNone/>
            </a:pPr>
            <a:endParaRPr lang="it-IT" sz="1400" dirty="0"/>
          </a:p>
          <a:p>
            <a:pPr algn="just"/>
            <a:r>
              <a:rPr lang="it-IT" sz="1400" dirty="0"/>
              <a:t>Infatti, i cluster contenenti i dati del file, vengono contrassegnati come liberi, e potranno essere riutilizzati in futuro dal sistema operativo. </a:t>
            </a:r>
          </a:p>
          <a:p>
            <a:pPr marL="152400" indent="0" algn="just">
              <a:buNone/>
            </a:pPr>
            <a:endParaRPr lang="it-IT" sz="1400" dirty="0"/>
          </a:p>
          <a:p>
            <a:pPr marL="152400" indent="0" algn="just">
              <a:buNone/>
            </a:pPr>
            <a:endParaRPr lang="it-IT" sz="1400" dirty="0"/>
          </a:p>
          <a:p>
            <a:pPr algn="just"/>
            <a:r>
              <a:rPr lang="it-IT" sz="1400" dirty="0"/>
              <a:t>Pertanto, qualora lo spazio non allocato non sia stato sovrascritto dal SO, sarà possibile recuperare il file eliminato. </a:t>
            </a:r>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861CEA63-80E9-43FA-B497-BD64F79C2A2E}"/>
              </a:ext>
            </a:extLst>
          </p:cNvPr>
          <p:cNvSpPr>
            <a:spLocks noGrp="1"/>
          </p:cNvSpPr>
          <p:nvPr>
            <p:ph type="title"/>
          </p:nvPr>
        </p:nvSpPr>
        <p:spPr/>
        <p:txBody>
          <a:bodyPr/>
          <a:lstStyle/>
          <a:p>
            <a:r>
              <a:rPr lang="it-IT" dirty="0">
                <a:solidFill>
                  <a:srgbClr val="FF0000"/>
                </a:solidFill>
              </a:rPr>
              <a:t>UNALLOCATED SPACE </a:t>
            </a:r>
            <a:br>
              <a:rPr lang="it-IT" dirty="0">
                <a:solidFill>
                  <a:srgbClr val="FF0000"/>
                </a:solidFill>
              </a:rPr>
            </a:br>
            <a:endParaRPr lang="it-IT" dirty="0">
              <a:solidFill>
                <a:srgbClr val="FF0000"/>
              </a:solidFill>
            </a:endParaRPr>
          </a:p>
        </p:txBody>
      </p:sp>
    </p:spTree>
    <p:extLst>
      <p:ext uri="{BB962C8B-B14F-4D97-AF65-F5344CB8AC3E}">
        <p14:creationId xmlns:p14="http://schemas.microsoft.com/office/powerpoint/2010/main" val="3912428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A223C6-CE49-4B7C-B0B7-D67202005DBB}"/>
              </a:ext>
            </a:extLst>
          </p:cNvPr>
          <p:cNvSpPr>
            <a:spLocks noGrp="1"/>
          </p:cNvSpPr>
          <p:nvPr>
            <p:ph type="body" idx="1"/>
          </p:nvPr>
        </p:nvSpPr>
        <p:spPr/>
        <p:txBody>
          <a:bodyPr/>
          <a:lstStyle/>
          <a:p>
            <a:pPr marL="152400" indent="0" algn="just">
              <a:buNone/>
            </a:pPr>
            <a:endParaRPr lang="it-IT" sz="1400" dirty="0"/>
          </a:p>
          <a:p>
            <a:pPr marL="152400" indent="0" algn="just">
              <a:buNone/>
            </a:pPr>
            <a:r>
              <a:rPr lang="it-IT" sz="1400" dirty="0"/>
              <a:t>Gli svantaggi del File Carving legati alle tecniche (Slack Space e Unallocated Space) sono: </a:t>
            </a:r>
          </a:p>
          <a:p>
            <a:pPr algn="just"/>
            <a:endParaRPr lang="it-IT" sz="1400" dirty="0"/>
          </a:p>
          <a:p>
            <a:pPr algn="just"/>
            <a:r>
              <a:rPr lang="it-IT" sz="1400" dirty="0"/>
              <a:t>Il file Carving si basa sulle informazioni del file system (metadati). </a:t>
            </a:r>
          </a:p>
          <a:p>
            <a:pPr algn="just"/>
            <a:endParaRPr lang="it-IT" sz="1400" dirty="0"/>
          </a:p>
          <a:p>
            <a:pPr algn="just"/>
            <a:r>
              <a:rPr lang="it-IT" sz="1400" dirty="0"/>
              <a:t>I metadati del file potrebbero essere non presenti o corrotti (ad esempio, i metadati sono stati sovrascritti) </a:t>
            </a:r>
          </a:p>
          <a:p>
            <a:pPr algn="just"/>
            <a:endParaRPr lang="it-IT" sz="1400" dirty="0"/>
          </a:p>
          <a:p>
            <a:pPr algn="just"/>
            <a:r>
              <a:rPr lang="it-IT" sz="1400" b="1" i="1" u="sng" dirty="0"/>
              <a:t>Soluzione: </a:t>
            </a:r>
            <a:r>
              <a:rPr lang="it-IT" sz="1400" dirty="0"/>
              <a:t>sfruttare le caratteristiche strutturali del contenuto dei file (header e/o footer) al fine di provare a ricostruire i file eliminati. </a:t>
            </a:r>
          </a:p>
          <a:p>
            <a:pPr algn="just"/>
            <a:endParaRPr lang="it-IT" sz="1400" dirty="0"/>
          </a:p>
          <a:p>
            <a:pPr algn="just"/>
            <a:r>
              <a:rPr lang="it-IT" sz="1400" dirty="0"/>
              <a:t>Questa soluzione viene adottata dal </a:t>
            </a:r>
            <a:r>
              <a:rPr lang="it-IT" sz="1400" b="1" u="sng" dirty="0"/>
              <a:t>Data Carving </a:t>
            </a:r>
          </a:p>
          <a:p>
            <a:endParaRPr lang="it-IT" sz="1400" dirty="0"/>
          </a:p>
        </p:txBody>
      </p:sp>
      <p:sp>
        <p:nvSpPr>
          <p:cNvPr id="3" name="Title 2">
            <a:extLst>
              <a:ext uri="{FF2B5EF4-FFF2-40B4-BE49-F238E27FC236}">
                <a16:creationId xmlns:a16="http://schemas.microsoft.com/office/drawing/2014/main" id="{9C1705E1-BBA1-49AE-978E-FEBCBB2ECF17}"/>
              </a:ext>
            </a:extLst>
          </p:cNvPr>
          <p:cNvSpPr>
            <a:spLocks noGrp="1"/>
          </p:cNvSpPr>
          <p:nvPr>
            <p:ph type="title"/>
          </p:nvPr>
        </p:nvSpPr>
        <p:spPr/>
        <p:txBody>
          <a:bodyPr/>
          <a:lstStyle/>
          <a:p>
            <a:r>
              <a:rPr lang="it-IT" dirty="0">
                <a:solidFill>
                  <a:srgbClr val="FF0000"/>
                </a:solidFill>
              </a:rPr>
              <a:t>SVANTAGGI FILE CARVING? </a:t>
            </a:r>
          </a:p>
        </p:txBody>
      </p:sp>
    </p:spTree>
    <p:extLst>
      <p:ext uri="{BB962C8B-B14F-4D97-AF65-F5344CB8AC3E}">
        <p14:creationId xmlns:p14="http://schemas.microsoft.com/office/powerpoint/2010/main" val="238386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3"/>
          <p:cNvSpPr txBox="1">
            <a:spLocks noGrp="1"/>
          </p:cNvSpPr>
          <p:nvPr>
            <p:ph type="body" idx="1"/>
          </p:nvPr>
        </p:nvSpPr>
        <p:spPr>
          <a:xfrm>
            <a:off x="1052622" y="1017726"/>
            <a:ext cx="7779577" cy="3795434"/>
          </a:xfrm>
          <a:prstGeom prst="rect">
            <a:avLst/>
          </a:prstGeom>
        </p:spPr>
        <p:txBody>
          <a:bodyPr spcFirstLastPara="1" wrap="square" lIns="91425" tIns="91425" rIns="91425" bIns="91425" anchor="t" anchorCtr="0">
            <a:noAutofit/>
          </a:bodyPr>
          <a:lstStyle/>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Introduzione </a:t>
            </a:r>
          </a:p>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File Recovery / Data Carving </a:t>
            </a:r>
          </a:p>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Tool Bulk-Extractor  </a:t>
            </a:r>
          </a:p>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Esempio di utilizzo di Bulk_Extractor </a:t>
            </a:r>
          </a:p>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Conclusioni </a:t>
            </a:r>
          </a:p>
          <a:p>
            <a:pPr marL="285750" indent="-285750">
              <a:spcBef>
                <a:spcPts val="1600"/>
              </a:spcBef>
              <a:spcAft>
                <a:spcPts val="1600"/>
              </a:spcAft>
              <a:buFont typeface="Wingdings" panose="05000000000000000000" pitchFamily="2" charset="2"/>
              <a:buChar char="Ø"/>
            </a:pPr>
            <a:r>
              <a:rPr lang="it-IT" dirty="0">
                <a:latin typeface="Lucida Sans Typewriter" panose="020B0509030504030204" pitchFamily="49" charset="0"/>
              </a:rPr>
              <a:t>Sviluppi futuri </a:t>
            </a:r>
          </a:p>
          <a:p>
            <a:pPr marL="285750" indent="-285750">
              <a:spcBef>
                <a:spcPts val="1600"/>
              </a:spcBef>
              <a:spcAft>
                <a:spcPts val="1600"/>
              </a:spcAft>
              <a:buFont typeface="Wingdings" panose="05000000000000000000" pitchFamily="2" charset="2"/>
              <a:buChar char="Ø"/>
            </a:pPr>
            <a:endParaRPr lang="it-IT" dirty="0"/>
          </a:p>
          <a:p>
            <a:pPr marL="285750" indent="-285750">
              <a:spcBef>
                <a:spcPts val="1600"/>
              </a:spcBef>
              <a:spcAft>
                <a:spcPts val="1600"/>
              </a:spcAft>
              <a:buFont typeface="Wingdings" panose="05000000000000000000" pitchFamily="2" charset="2"/>
              <a:buChar char="Ø"/>
            </a:pPr>
            <a:endParaRPr lang="it-IT" dirty="0"/>
          </a:p>
          <a:p>
            <a:pPr marL="285750" indent="-285750">
              <a:spcBef>
                <a:spcPts val="1600"/>
              </a:spcBef>
              <a:spcAft>
                <a:spcPts val="1600"/>
              </a:spcAft>
              <a:buFont typeface="Wingdings" panose="05000000000000000000" pitchFamily="2" charset="2"/>
              <a:buChar char="Ø"/>
            </a:pPr>
            <a:endParaRPr dirty="0"/>
          </a:p>
        </p:txBody>
      </p:sp>
      <p:sp>
        <p:nvSpPr>
          <p:cNvPr id="148" name="Google Shape;148;p3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Indice </a:t>
            </a:r>
            <a:endParaRPr dirty="0"/>
          </a:p>
        </p:txBody>
      </p:sp>
      <p:pic>
        <p:nvPicPr>
          <p:cNvPr id="4" name="Picture 3">
            <a:extLst>
              <a:ext uri="{FF2B5EF4-FFF2-40B4-BE49-F238E27FC236}">
                <a16:creationId xmlns:a16="http://schemas.microsoft.com/office/drawing/2014/main" id="{54BE97EC-BCFC-46CE-8104-D3277EB887A3}"/>
              </a:ext>
            </a:extLst>
          </p:cNvPr>
          <p:cNvPicPr>
            <a:picLocks noChangeAspect="1"/>
          </p:cNvPicPr>
          <p:nvPr/>
        </p:nvPicPr>
        <p:blipFill>
          <a:blip r:embed="rId3"/>
          <a:stretch>
            <a:fillRect/>
          </a:stretch>
        </p:blipFill>
        <p:spPr>
          <a:xfrm>
            <a:off x="6029830" y="1565107"/>
            <a:ext cx="2509284" cy="27006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tx1"/>
                </a:solidFill>
              </a:rPr>
              <a:t>DATA CARVING</a:t>
            </a:r>
            <a:endParaRPr dirty="0">
              <a:solidFill>
                <a:schemeClr val="tx1"/>
              </a:solidFill>
            </a:endParaRPr>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3848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FDB6DD-429A-4DBE-9E90-D2BE252E3AF1}"/>
              </a:ext>
            </a:extLst>
          </p:cNvPr>
          <p:cNvSpPr>
            <a:spLocks noGrp="1"/>
          </p:cNvSpPr>
          <p:nvPr>
            <p:ph type="body" idx="1"/>
          </p:nvPr>
        </p:nvSpPr>
        <p:spPr>
          <a:xfrm>
            <a:off x="729200" y="1247025"/>
            <a:ext cx="2556260" cy="3159600"/>
          </a:xfrm>
        </p:spPr>
        <p:txBody>
          <a:bodyPr/>
          <a:lstStyle/>
          <a:p>
            <a:pPr marL="152400" indent="0" algn="just">
              <a:buNone/>
            </a:pPr>
            <a:endParaRPr lang="it-IT" dirty="0"/>
          </a:p>
          <a:p>
            <a:pPr marL="152400" indent="0" algn="just">
              <a:buNone/>
            </a:pPr>
            <a:r>
              <a:rPr lang="it-IT" sz="1400" dirty="0"/>
              <a:t>Il Data Carving è una tecnica che consente di recuperare file dallo spazio non allocato di un supporto di memorizzazione di dati digitali (ad esempio, un hard disk o una chiavetta USB) anche quando non vi è più traccia di quel file nella tabella di allocazione. </a:t>
            </a:r>
          </a:p>
          <a:p>
            <a:pPr marL="152400" indent="0" algn="just">
              <a:buNone/>
            </a:pPr>
            <a:endParaRPr lang="it-IT" dirty="0"/>
          </a:p>
          <a:p>
            <a:pPr marL="152400" indent="0" algn="just">
              <a:buNone/>
            </a:pPr>
            <a:endParaRPr lang="it-IT" dirty="0"/>
          </a:p>
          <a:p>
            <a:pPr marL="152400" indent="0" algn="just">
              <a:buNone/>
            </a:pPr>
            <a:endParaRPr lang="it-IT" dirty="0"/>
          </a:p>
        </p:txBody>
      </p:sp>
      <p:sp>
        <p:nvSpPr>
          <p:cNvPr id="3" name="Title 2">
            <a:extLst>
              <a:ext uri="{FF2B5EF4-FFF2-40B4-BE49-F238E27FC236}">
                <a16:creationId xmlns:a16="http://schemas.microsoft.com/office/drawing/2014/main" id="{8C97B386-02AC-451C-8D71-F629DB083E43}"/>
              </a:ext>
            </a:extLst>
          </p:cNvPr>
          <p:cNvSpPr>
            <a:spLocks noGrp="1"/>
          </p:cNvSpPr>
          <p:nvPr>
            <p:ph type="title"/>
          </p:nvPr>
        </p:nvSpPr>
        <p:spPr/>
        <p:txBody>
          <a:bodyPr/>
          <a:lstStyle/>
          <a:p>
            <a:r>
              <a:rPr lang="it-IT" dirty="0">
                <a:solidFill>
                  <a:srgbClr val="FF0000"/>
                </a:solidFill>
              </a:rPr>
              <a:t>COS’E’ IL DATA CARVING?</a:t>
            </a:r>
          </a:p>
        </p:txBody>
      </p:sp>
      <p:pic>
        <p:nvPicPr>
          <p:cNvPr id="5" name="Picture 4">
            <a:extLst>
              <a:ext uri="{FF2B5EF4-FFF2-40B4-BE49-F238E27FC236}">
                <a16:creationId xmlns:a16="http://schemas.microsoft.com/office/drawing/2014/main" id="{8306140D-E905-4091-AC00-794522C2B473}"/>
              </a:ext>
            </a:extLst>
          </p:cNvPr>
          <p:cNvPicPr>
            <a:picLocks noChangeAspect="1"/>
          </p:cNvPicPr>
          <p:nvPr/>
        </p:nvPicPr>
        <p:blipFill>
          <a:blip r:embed="rId2"/>
          <a:stretch>
            <a:fillRect/>
          </a:stretch>
        </p:blipFill>
        <p:spPr>
          <a:xfrm>
            <a:off x="3859618" y="1452008"/>
            <a:ext cx="4412512" cy="2239483"/>
          </a:xfrm>
          <a:prstGeom prst="rect">
            <a:avLst/>
          </a:prstGeom>
        </p:spPr>
      </p:pic>
      <p:sp>
        <p:nvSpPr>
          <p:cNvPr id="4" name="TextBox 3">
            <a:extLst>
              <a:ext uri="{FF2B5EF4-FFF2-40B4-BE49-F238E27FC236}">
                <a16:creationId xmlns:a16="http://schemas.microsoft.com/office/drawing/2014/main" id="{9335A9E6-40BE-4C22-A858-B5AEBB5AA1AA}"/>
              </a:ext>
            </a:extLst>
          </p:cNvPr>
          <p:cNvSpPr txBox="1"/>
          <p:nvPr/>
        </p:nvSpPr>
        <p:spPr>
          <a:xfrm>
            <a:off x="3859618" y="3691491"/>
            <a:ext cx="4412512" cy="307777"/>
          </a:xfrm>
          <a:prstGeom prst="rect">
            <a:avLst/>
          </a:prstGeom>
          <a:noFill/>
        </p:spPr>
        <p:txBody>
          <a:bodyPr wrap="square" rtlCol="0">
            <a:spAutoFit/>
          </a:bodyPr>
          <a:lstStyle/>
          <a:p>
            <a:r>
              <a:rPr lang="it-IT" sz="1400" dirty="0">
                <a:solidFill>
                  <a:srgbClr val="00B050"/>
                </a:solidFill>
              </a:rPr>
              <a:t>Fig 1: Fonte: Bit4law – Hard </a:t>
            </a:r>
            <a:r>
              <a:rPr lang="it-IT" dirty="0">
                <a:solidFill>
                  <a:srgbClr val="00B050"/>
                </a:solidFill>
              </a:rPr>
              <a:t>D</a:t>
            </a:r>
            <a:r>
              <a:rPr lang="it-IT" sz="1400" dirty="0">
                <a:solidFill>
                  <a:srgbClr val="00B050"/>
                </a:solidFill>
              </a:rPr>
              <a:t>isk</a:t>
            </a:r>
          </a:p>
        </p:txBody>
      </p:sp>
    </p:spTree>
    <p:extLst>
      <p:ext uri="{BB962C8B-B14F-4D97-AF65-F5344CB8AC3E}">
        <p14:creationId xmlns:p14="http://schemas.microsoft.com/office/powerpoint/2010/main" val="3900900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9B552-361E-4C77-888E-59196B0B2DAF}"/>
              </a:ext>
            </a:extLst>
          </p:cNvPr>
          <p:cNvSpPr>
            <a:spLocks noGrp="1"/>
          </p:cNvSpPr>
          <p:nvPr>
            <p:ph type="body" idx="1"/>
          </p:nvPr>
        </p:nvSpPr>
        <p:spPr>
          <a:xfrm>
            <a:off x="729199" y="1247024"/>
            <a:ext cx="8103000" cy="3687753"/>
          </a:xfrm>
        </p:spPr>
        <p:txBody>
          <a:bodyPr/>
          <a:lstStyle/>
          <a:p>
            <a:pPr marL="152400" indent="0" algn="just">
              <a:buNone/>
            </a:pPr>
            <a:r>
              <a:rPr lang="it-IT" sz="1600" dirty="0"/>
              <a:t>Il funzionamento del carving per recuperare file cancellati viene diviso in passi: </a:t>
            </a:r>
          </a:p>
          <a:p>
            <a:pPr marL="152400" indent="0" algn="just">
              <a:buNone/>
            </a:pPr>
            <a:endParaRPr lang="it-IT" sz="1600" dirty="0"/>
          </a:p>
          <a:p>
            <a:pPr algn="just"/>
            <a:r>
              <a:rPr lang="it-IT" sz="1600" dirty="0"/>
              <a:t>Disporre di una </a:t>
            </a:r>
            <a:r>
              <a:rPr lang="it-IT" sz="1600" i="1" u="sng" dirty="0"/>
              <a:t>copia forense</a:t>
            </a:r>
            <a:r>
              <a:rPr lang="it-IT" sz="1600" i="1" dirty="0"/>
              <a:t> </a:t>
            </a:r>
            <a:r>
              <a:rPr lang="it-IT" sz="1600" dirty="0"/>
              <a:t>completa del supporto fisico (non avrebbe senso operare su una copia logica).  </a:t>
            </a:r>
          </a:p>
          <a:p>
            <a:pPr algn="just"/>
            <a:r>
              <a:rPr lang="it-IT" sz="1600" dirty="0"/>
              <a:t>Scorrere tutti i bit del supporto in maniera sequenziale dal primo all’ultimo</a:t>
            </a:r>
          </a:p>
          <a:p>
            <a:pPr algn="just"/>
            <a:r>
              <a:rPr lang="it-IT" sz="1600" dirty="0"/>
              <a:t>Leggere i vari bit fino a quando non si rileva un header noto: ad esempio per i file PDF (%PDF)</a:t>
            </a:r>
          </a:p>
          <a:p>
            <a:pPr algn="just"/>
            <a:r>
              <a:rPr lang="it-IT" sz="1600" dirty="0"/>
              <a:t>Scorrere i bit sino a quando non si rileva il footer associato a quell’header (il footer può essere omesso) </a:t>
            </a:r>
          </a:p>
          <a:p>
            <a:pPr algn="just"/>
            <a:r>
              <a:rPr lang="it-IT" sz="1600" dirty="0"/>
              <a:t>Controllare l’header del file (signature). Il contenuto di questi byte identificano la tipologia del file (in questo caso, un documento PDF). </a:t>
            </a:r>
          </a:p>
          <a:p>
            <a:pPr algn="just"/>
            <a:r>
              <a:rPr lang="it-IT" sz="1600" dirty="0"/>
              <a:t>Ricerca della tipologia del file, mediante la sua estensione o header/footer utilizzando il sito online </a:t>
            </a:r>
            <a:r>
              <a:rPr lang="it-IT" sz="1600" dirty="0">
                <a:hlinkClick r:id="rId2"/>
              </a:rPr>
              <a:t>https://www.filesignatures.net/</a:t>
            </a:r>
            <a:endParaRPr lang="it-IT" sz="1600" dirty="0"/>
          </a:p>
          <a:p>
            <a:pPr algn="just"/>
            <a:r>
              <a:rPr lang="it-IT" sz="1600" dirty="0"/>
              <a:t>In caso di errore, controllare l’header/footer </a:t>
            </a:r>
          </a:p>
          <a:p>
            <a:pPr marL="152400" indent="0">
              <a:buNone/>
            </a:pPr>
            <a:endParaRPr lang="it-IT" dirty="0"/>
          </a:p>
          <a:p>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95F7AF84-F825-466C-AD8B-A1574AF2F858}"/>
              </a:ext>
            </a:extLst>
          </p:cNvPr>
          <p:cNvSpPr>
            <a:spLocks noGrp="1"/>
          </p:cNvSpPr>
          <p:nvPr>
            <p:ph type="title"/>
          </p:nvPr>
        </p:nvSpPr>
        <p:spPr/>
        <p:txBody>
          <a:bodyPr/>
          <a:lstStyle/>
          <a:p>
            <a:r>
              <a:rPr lang="it-IT" dirty="0">
                <a:solidFill>
                  <a:srgbClr val="FF0000"/>
                </a:solidFill>
              </a:rPr>
              <a:t>FUNZIONAMENTO DEL DATA CARVING</a:t>
            </a:r>
          </a:p>
        </p:txBody>
      </p:sp>
      <p:sp>
        <p:nvSpPr>
          <p:cNvPr id="4" name="Thought Bubble: Cloud 3">
            <a:extLst>
              <a:ext uri="{FF2B5EF4-FFF2-40B4-BE49-F238E27FC236}">
                <a16:creationId xmlns:a16="http://schemas.microsoft.com/office/drawing/2014/main" id="{5651DEBE-5A43-4C52-BDA9-6F213E2DA9BD}"/>
              </a:ext>
            </a:extLst>
          </p:cNvPr>
          <p:cNvSpPr/>
          <p:nvPr/>
        </p:nvSpPr>
        <p:spPr>
          <a:xfrm>
            <a:off x="6997147" y="125089"/>
            <a:ext cx="2146853" cy="1212572"/>
          </a:xfrm>
          <a:prstGeom prst="cloudCallout">
            <a:avLst>
              <a:gd name="adj1" fmla="val -235340"/>
              <a:gd name="adj2" fmla="val 97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t-IT" sz="900" dirty="0"/>
              <a:t>Indica l’acquisizione di documenti in formato digitale che genera una copia bit a bit da un dispositivo di memoria di massa ad un altro. </a:t>
            </a:r>
          </a:p>
        </p:txBody>
      </p:sp>
    </p:spTree>
    <p:extLst>
      <p:ext uri="{BB962C8B-B14F-4D97-AF65-F5344CB8AC3E}">
        <p14:creationId xmlns:p14="http://schemas.microsoft.com/office/powerpoint/2010/main" val="48154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45159F-D9B9-4C7D-91C6-A1DAE4BF0267}"/>
              </a:ext>
            </a:extLst>
          </p:cNvPr>
          <p:cNvSpPr>
            <a:spLocks noGrp="1"/>
          </p:cNvSpPr>
          <p:nvPr>
            <p:ph type="body" idx="1"/>
          </p:nvPr>
        </p:nvSpPr>
        <p:spPr>
          <a:xfrm>
            <a:off x="729200" y="1247025"/>
            <a:ext cx="7907904" cy="3612842"/>
          </a:xfrm>
        </p:spPr>
        <p:txBody>
          <a:bodyPr/>
          <a:lstStyle/>
          <a:p>
            <a:pPr>
              <a:buFont typeface="Wingdings" panose="05000000000000000000" pitchFamily="2" charset="2"/>
              <a:buChar char="Ø"/>
            </a:pPr>
            <a:r>
              <a:rPr lang="it-IT" sz="1400" dirty="0"/>
              <a:t>Convertire il file «Datacarving.pdf»  in esadecimale byte per byte, mediante HexDump Online (</a:t>
            </a:r>
            <a:r>
              <a:rPr lang="it-IT" sz="1400" dirty="0">
                <a:hlinkClick r:id="rId2"/>
              </a:rPr>
              <a:t>https://www.fileformat.info/tool/hexdump.htm</a:t>
            </a:r>
            <a:r>
              <a:rPr lang="it-IT" sz="1400" dirty="0"/>
              <a:t>) </a:t>
            </a:r>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marL="152400" indent="0">
              <a:buNone/>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marL="152400" indent="0">
              <a:buNone/>
            </a:pPr>
            <a:endParaRPr lang="it-IT" sz="1400" dirty="0"/>
          </a:p>
          <a:p>
            <a:pPr>
              <a:buFont typeface="Wingdings" panose="05000000000000000000" pitchFamily="2" charset="2"/>
              <a:buChar char="Ø"/>
            </a:pPr>
            <a:endParaRPr lang="it-IT" sz="1400" dirty="0"/>
          </a:p>
          <a:p>
            <a:pPr>
              <a:buFont typeface="Wingdings" panose="05000000000000000000" pitchFamily="2" charset="2"/>
              <a:buChar char="Ø"/>
            </a:pPr>
            <a:r>
              <a:rPr lang="it-IT" sz="1400" dirty="0"/>
              <a:t>Nota: HexDump viene utilizzato per vedere cosa c’è  in un file, byte per byte. </a:t>
            </a:r>
          </a:p>
          <a:p>
            <a:pPr>
              <a:buFont typeface="Wingdings" panose="05000000000000000000" pitchFamily="2" charset="2"/>
              <a:buChar char="Ø"/>
            </a:pPr>
            <a:endParaRPr lang="it-IT" dirty="0"/>
          </a:p>
        </p:txBody>
      </p:sp>
      <p:sp>
        <p:nvSpPr>
          <p:cNvPr id="3" name="Title 2">
            <a:extLst>
              <a:ext uri="{FF2B5EF4-FFF2-40B4-BE49-F238E27FC236}">
                <a16:creationId xmlns:a16="http://schemas.microsoft.com/office/drawing/2014/main" id="{D809B829-8DDD-4501-8E4E-A05D6CE21CE9}"/>
              </a:ext>
            </a:extLst>
          </p:cNvPr>
          <p:cNvSpPr>
            <a:spLocks noGrp="1"/>
          </p:cNvSpPr>
          <p:nvPr>
            <p:ph type="title"/>
          </p:nvPr>
        </p:nvSpPr>
        <p:spPr>
          <a:xfrm>
            <a:off x="729200" y="445025"/>
            <a:ext cx="8103000" cy="697975"/>
          </a:xfrm>
        </p:spPr>
        <p:txBody>
          <a:bodyPr/>
          <a:lstStyle/>
          <a:p>
            <a:r>
              <a:rPr lang="it-IT" dirty="0">
                <a:solidFill>
                  <a:srgbClr val="FF0000"/>
                </a:solidFill>
              </a:rPr>
              <a:t>DATA CARVING</a:t>
            </a:r>
          </a:p>
        </p:txBody>
      </p:sp>
      <p:pic>
        <p:nvPicPr>
          <p:cNvPr id="4" name="Picture 3">
            <a:extLst>
              <a:ext uri="{FF2B5EF4-FFF2-40B4-BE49-F238E27FC236}">
                <a16:creationId xmlns:a16="http://schemas.microsoft.com/office/drawing/2014/main" id="{579E98F3-F8E9-46FE-85C8-55F3B2333B96}"/>
              </a:ext>
            </a:extLst>
          </p:cNvPr>
          <p:cNvPicPr>
            <a:picLocks noChangeAspect="1"/>
          </p:cNvPicPr>
          <p:nvPr/>
        </p:nvPicPr>
        <p:blipFill>
          <a:blip r:embed="rId3"/>
          <a:stretch>
            <a:fillRect/>
          </a:stretch>
        </p:blipFill>
        <p:spPr>
          <a:xfrm>
            <a:off x="1876633" y="2045439"/>
            <a:ext cx="5808133" cy="2266950"/>
          </a:xfrm>
          <a:prstGeom prst="rect">
            <a:avLst/>
          </a:prstGeom>
          <a:ln>
            <a:noFill/>
          </a:ln>
          <a:effectLst>
            <a:softEdge rad="112500"/>
          </a:effectLst>
        </p:spPr>
      </p:pic>
    </p:spTree>
    <p:extLst>
      <p:ext uri="{BB962C8B-B14F-4D97-AF65-F5344CB8AC3E}">
        <p14:creationId xmlns:p14="http://schemas.microsoft.com/office/powerpoint/2010/main" val="413646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B38D91-0B4A-4D41-A9A2-CF1763B0E841}"/>
              </a:ext>
            </a:extLst>
          </p:cNvPr>
          <p:cNvSpPr>
            <a:spLocks noGrp="1"/>
          </p:cNvSpPr>
          <p:nvPr>
            <p:ph type="body" idx="1"/>
          </p:nvPr>
        </p:nvSpPr>
        <p:spPr/>
        <p:txBody>
          <a:bodyPr/>
          <a:lstStyle/>
          <a:p>
            <a:pPr>
              <a:buFont typeface="Wingdings" panose="05000000000000000000" pitchFamily="2" charset="2"/>
              <a:buChar char="Ø"/>
            </a:pPr>
            <a:r>
              <a:rPr lang="it-IT" sz="1400" dirty="0"/>
              <a:t>Viene mostrato il contenuto del file «data carving.pdf» in esadecimale byte per byte</a:t>
            </a:r>
          </a:p>
        </p:txBody>
      </p:sp>
      <p:sp>
        <p:nvSpPr>
          <p:cNvPr id="3" name="Title 2">
            <a:extLst>
              <a:ext uri="{FF2B5EF4-FFF2-40B4-BE49-F238E27FC236}">
                <a16:creationId xmlns:a16="http://schemas.microsoft.com/office/drawing/2014/main" id="{0498329A-C131-44C7-A524-A7F67681347B}"/>
              </a:ext>
            </a:extLst>
          </p:cNvPr>
          <p:cNvSpPr>
            <a:spLocks noGrp="1"/>
          </p:cNvSpPr>
          <p:nvPr>
            <p:ph type="title"/>
          </p:nvPr>
        </p:nvSpPr>
        <p:spPr/>
        <p:txBody>
          <a:bodyPr/>
          <a:lstStyle/>
          <a:p>
            <a:r>
              <a:rPr lang="it-IT" dirty="0">
                <a:solidFill>
                  <a:srgbClr val="FF0000"/>
                </a:solidFill>
              </a:rPr>
              <a:t>DATA CARVING</a:t>
            </a:r>
          </a:p>
        </p:txBody>
      </p:sp>
      <p:pic>
        <p:nvPicPr>
          <p:cNvPr id="4" name="Picture 3">
            <a:extLst>
              <a:ext uri="{FF2B5EF4-FFF2-40B4-BE49-F238E27FC236}">
                <a16:creationId xmlns:a16="http://schemas.microsoft.com/office/drawing/2014/main" id="{A340E9D6-FBB9-4574-85FF-33F1E1A289EA}"/>
              </a:ext>
            </a:extLst>
          </p:cNvPr>
          <p:cNvPicPr>
            <a:picLocks noChangeAspect="1"/>
          </p:cNvPicPr>
          <p:nvPr/>
        </p:nvPicPr>
        <p:blipFill>
          <a:blip r:embed="rId2"/>
          <a:stretch>
            <a:fillRect/>
          </a:stretch>
        </p:blipFill>
        <p:spPr>
          <a:xfrm>
            <a:off x="2052409" y="1774300"/>
            <a:ext cx="5456582" cy="2924175"/>
          </a:xfrm>
          <a:prstGeom prst="rect">
            <a:avLst/>
          </a:prstGeom>
          <a:ln>
            <a:noFill/>
          </a:ln>
          <a:effectLst>
            <a:softEdge rad="112500"/>
          </a:effectLst>
        </p:spPr>
      </p:pic>
    </p:spTree>
    <p:extLst>
      <p:ext uri="{BB962C8B-B14F-4D97-AF65-F5344CB8AC3E}">
        <p14:creationId xmlns:p14="http://schemas.microsoft.com/office/powerpoint/2010/main" val="89503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B38D91-0B4A-4D41-A9A2-CF1763B0E841}"/>
              </a:ext>
            </a:extLst>
          </p:cNvPr>
          <p:cNvSpPr>
            <a:spLocks noGrp="1"/>
          </p:cNvSpPr>
          <p:nvPr>
            <p:ph type="body" idx="1"/>
          </p:nvPr>
        </p:nvSpPr>
        <p:spPr/>
        <p:txBody>
          <a:bodyPr/>
          <a:lstStyle/>
          <a:p>
            <a:pPr>
              <a:buFont typeface="Wingdings" panose="05000000000000000000" pitchFamily="2" charset="2"/>
              <a:buChar char="Ø"/>
            </a:pPr>
            <a:r>
              <a:rPr lang="it-IT" sz="1400" dirty="0"/>
              <a:t>Controllare l’header del file. </a:t>
            </a:r>
          </a:p>
          <a:p>
            <a:pPr marL="609600" lvl="1" indent="0">
              <a:buNone/>
            </a:pPr>
            <a:r>
              <a:rPr lang="it-IT" sz="1400" dirty="0"/>
              <a:t>In questo caso, i primi 4 byte del contenuto identificano la tipologia del file (PDF) </a:t>
            </a:r>
          </a:p>
        </p:txBody>
      </p:sp>
      <p:sp>
        <p:nvSpPr>
          <p:cNvPr id="3" name="Title 2">
            <a:extLst>
              <a:ext uri="{FF2B5EF4-FFF2-40B4-BE49-F238E27FC236}">
                <a16:creationId xmlns:a16="http://schemas.microsoft.com/office/drawing/2014/main" id="{0498329A-C131-44C7-A524-A7F67681347B}"/>
              </a:ext>
            </a:extLst>
          </p:cNvPr>
          <p:cNvSpPr>
            <a:spLocks noGrp="1"/>
          </p:cNvSpPr>
          <p:nvPr>
            <p:ph type="title"/>
          </p:nvPr>
        </p:nvSpPr>
        <p:spPr/>
        <p:txBody>
          <a:bodyPr/>
          <a:lstStyle/>
          <a:p>
            <a:r>
              <a:rPr lang="it-IT" dirty="0">
                <a:solidFill>
                  <a:srgbClr val="FF0000"/>
                </a:solidFill>
              </a:rPr>
              <a:t>DATA CARVING</a:t>
            </a:r>
          </a:p>
        </p:txBody>
      </p:sp>
      <p:pic>
        <p:nvPicPr>
          <p:cNvPr id="5" name="Picture 4">
            <a:extLst>
              <a:ext uri="{FF2B5EF4-FFF2-40B4-BE49-F238E27FC236}">
                <a16:creationId xmlns:a16="http://schemas.microsoft.com/office/drawing/2014/main" id="{2038F659-6A16-404F-9418-AE29E382AD2C}"/>
              </a:ext>
            </a:extLst>
          </p:cNvPr>
          <p:cNvPicPr>
            <a:picLocks noChangeAspect="1"/>
          </p:cNvPicPr>
          <p:nvPr/>
        </p:nvPicPr>
        <p:blipFill>
          <a:blip r:embed="rId2"/>
          <a:stretch>
            <a:fillRect/>
          </a:stretch>
        </p:blipFill>
        <p:spPr>
          <a:xfrm>
            <a:off x="1713879" y="2126974"/>
            <a:ext cx="5004974" cy="2685636"/>
          </a:xfrm>
          <a:prstGeom prst="rect">
            <a:avLst/>
          </a:prstGeom>
        </p:spPr>
      </p:pic>
    </p:spTree>
    <p:extLst>
      <p:ext uri="{BB962C8B-B14F-4D97-AF65-F5344CB8AC3E}">
        <p14:creationId xmlns:p14="http://schemas.microsoft.com/office/powerpoint/2010/main" val="7360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154E8-259A-4DF2-AE2B-A9AD1EF9505D}"/>
              </a:ext>
            </a:extLst>
          </p:cNvPr>
          <p:cNvSpPr>
            <a:spLocks noGrp="1"/>
          </p:cNvSpPr>
          <p:nvPr>
            <p:ph type="body" idx="1"/>
          </p:nvPr>
        </p:nvSpPr>
        <p:spPr/>
        <p:txBody>
          <a:bodyPr/>
          <a:lstStyle/>
          <a:p>
            <a:pPr>
              <a:buFont typeface="Wingdings" panose="05000000000000000000" pitchFamily="2" charset="2"/>
              <a:buChar char="Ø"/>
            </a:pPr>
            <a:r>
              <a:rPr lang="it-IT" sz="1400" dirty="0"/>
              <a:t>Ricerca della tipologia del file, mediante la signature (header file) trovata consultando il sito </a:t>
            </a:r>
            <a:r>
              <a:rPr lang="it-IT" sz="1400" dirty="0">
                <a:hlinkClick r:id="rId2"/>
              </a:rPr>
              <a:t>https://www.filesignatures.net/</a:t>
            </a:r>
            <a:r>
              <a:rPr lang="it-IT" sz="1400" dirty="0"/>
              <a:t>  </a:t>
            </a:r>
          </a:p>
          <a:p>
            <a:pPr>
              <a:buFont typeface="Wingdings" panose="05000000000000000000" pitchFamily="2" charset="2"/>
              <a:buChar char="Ø"/>
            </a:pPr>
            <a:endParaRPr lang="it-IT" dirty="0"/>
          </a:p>
          <a:p>
            <a:pPr marL="152400" indent="0">
              <a:buNone/>
            </a:pPr>
            <a:endParaRPr lang="it-IT" dirty="0"/>
          </a:p>
          <a:p>
            <a:pPr>
              <a:buFont typeface="Wingdings" panose="05000000000000000000" pitchFamily="2" charset="2"/>
              <a:buChar char="Ø"/>
            </a:pPr>
            <a:endParaRPr lang="it-IT" dirty="0"/>
          </a:p>
          <a:p>
            <a:pPr marL="152400" indent="0">
              <a:buNone/>
            </a:pPr>
            <a:endParaRPr lang="it-IT" dirty="0"/>
          </a:p>
        </p:txBody>
      </p:sp>
      <p:sp>
        <p:nvSpPr>
          <p:cNvPr id="3" name="Title 2">
            <a:extLst>
              <a:ext uri="{FF2B5EF4-FFF2-40B4-BE49-F238E27FC236}">
                <a16:creationId xmlns:a16="http://schemas.microsoft.com/office/drawing/2014/main" id="{81E0FF15-4913-4976-B929-53BBB2ED6A7E}"/>
              </a:ext>
            </a:extLst>
          </p:cNvPr>
          <p:cNvSpPr>
            <a:spLocks noGrp="1"/>
          </p:cNvSpPr>
          <p:nvPr>
            <p:ph type="title"/>
          </p:nvPr>
        </p:nvSpPr>
        <p:spPr/>
        <p:txBody>
          <a:bodyPr/>
          <a:lstStyle/>
          <a:p>
            <a:r>
              <a:rPr lang="it-IT" dirty="0">
                <a:solidFill>
                  <a:srgbClr val="FF0000"/>
                </a:solidFill>
              </a:rPr>
              <a:t>DATA CARVING</a:t>
            </a:r>
          </a:p>
        </p:txBody>
      </p:sp>
      <p:pic>
        <p:nvPicPr>
          <p:cNvPr id="4" name="Picture 3">
            <a:extLst>
              <a:ext uri="{FF2B5EF4-FFF2-40B4-BE49-F238E27FC236}">
                <a16:creationId xmlns:a16="http://schemas.microsoft.com/office/drawing/2014/main" id="{259B1008-7A50-45AE-81A7-C7386F605D30}"/>
              </a:ext>
            </a:extLst>
          </p:cNvPr>
          <p:cNvPicPr>
            <a:picLocks noChangeAspect="1"/>
          </p:cNvPicPr>
          <p:nvPr/>
        </p:nvPicPr>
        <p:blipFill>
          <a:blip r:embed="rId3"/>
          <a:stretch>
            <a:fillRect/>
          </a:stretch>
        </p:blipFill>
        <p:spPr>
          <a:xfrm>
            <a:off x="2027583" y="2146852"/>
            <a:ext cx="5148469" cy="2259773"/>
          </a:xfrm>
          <a:prstGeom prst="rect">
            <a:avLst/>
          </a:prstGeom>
        </p:spPr>
      </p:pic>
    </p:spTree>
    <p:extLst>
      <p:ext uri="{BB962C8B-B14F-4D97-AF65-F5344CB8AC3E}">
        <p14:creationId xmlns:p14="http://schemas.microsoft.com/office/powerpoint/2010/main" val="101905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154E8-259A-4DF2-AE2B-A9AD1EF9505D}"/>
              </a:ext>
            </a:extLst>
          </p:cNvPr>
          <p:cNvSpPr>
            <a:spLocks noGrp="1"/>
          </p:cNvSpPr>
          <p:nvPr>
            <p:ph type="body" idx="1"/>
          </p:nvPr>
        </p:nvSpPr>
        <p:spPr/>
        <p:txBody>
          <a:bodyPr/>
          <a:lstStyle/>
          <a:p>
            <a:pPr>
              <a:buFont typeface="Wingdings" panose="05000000000000000000" pitchFamily="2" charset="2"/>
              <a:buChar char="Ø"/>
            </a:pPr>
            <a:r>
              <a:rPr lang="it-IT" sz="1400" dirty="0"/>
              <a:t>Ricerca della tipologia del file, mediante la signature (header file) trovata consultando il sito </a:t>
            </a:r>
            <a:r>
              <a:rPr lang="it-IT" sz="1400" dirty="0">
                <a:hlinkClick r:id="rId2"/>
              </a:rPr>
              <a:t>https://www.filesignatures.net/</a:t>
            </a:r>
            <a:r>
              <a:rPr lang="it-IT" sz="1400" dirty="0"/>
              <a:t>  </a:t>
            </a:r>
          </a:p>
          <a:p>
            <a:pPr>
              <a:buFont typeface="Wingdings" panose="05000000000000000000" pitchFamily="2" charset="2"/>
              <a:buChar char="Ø"/>
            </a:pPr>
            <a:endParaRPr lang="it-IT" dirty="0"/>
          </a:p>
          <a:p>
            <a:pPr marL="152400" indent="0">
              <a:buNone/>
            </a:pPr>
            <a:endParaRPr lang="it-IT" dirty="0"/>
          </a:p>
          <a:p>
            <a:pPr>
              <a:buFont typeface="Wingdings" panose="05000000000000000000" pitchFamily="2" charset="2"/>
              <a:buChar char="Ø"/>
            </a:pPr>
            <a:endParaRPr lang="it-IT" dirty="0"/>
          </a:p>
          <a:p>
            <a:pPr marL="152400" indent="0">
              <a:buNone/>
            </a:pPr>
            <a:endParaRPr lang="it-IT" dirty="0"/>
          </a:p>
        </p:txBody>
      </p:sp>
      <p:sp>
        <p:nvSpPr>
          <p:cNvPr id="3" name="Title 2">
            <a:extLst>
              <a:ext uri="{FF2B5EF4-FFF2-40B4-BE49-F238E27FC236}">
                <a16:creationId xmlns:a16="http://schemas.microsoft.com/office/drawing/2014/main" id="{81E0FF15-4913-4976-B929-53BBB2ED6A7E}"/>
              </a:ext>
            </a:extLst>
          </p:cNvPr>
          <p:cNvSpPr>
            <a:spLocks noGrp="1"/>
          </p:cNvSpPr>
          <p:nvPr>
            <p:ph type="title"/>
          </p:nvPr>
        </p:nvSpPr>
        <p:spPr/>
        <p:txBody>
          <a:bodyPr/>
          <a:lstStyle/>
          <a:p>
            <a:r>
              <a:rPr lang="it-IT" dirty="0">
                <a:solidFill>
                  <a:srgbClr val="FF0000"/>
                </a:solidFill>
              </a:rPr>
              <a:t>DATA CARVING</a:t>
            </a:r>
          </a:p>
        </p:txBody>
      </p:sp>
      <p:pic>
        <p:nvPicPr>
          <p:cNvPr id="5" name="Picture 4">
            <a:extLst>
              <a:ext uri="{FF2B5EF4-FFF2-40B4-BE49-F238E27FC236}">
                <a16:creationId xmlns:a16="http://schemas.microsoft.com/office/drawing/2014/main" id="{699E27C7-B9D6-45ED-A071-DC30F11C0278}"/>
              </a:ext>
            </a:extLst>
          </p:cNvPr>
          <p:cNvPicPr>
            <a:picLocks noChangeAspect="1"/>
          </p:cNvPicPr>
          <p:nvPr/>
        </p:nvPicPr>
        <p:blipFill>
          <a:blip r:embed="rId3"/>
          <a:stretch>
            <a:fillRect/>
          </a:stretch>
        </p:blipFill>
        <p:spPr>
          <a:xfrm>
            <a:off x="1012100" y="2622025"/>
            <a:ext cx="7119800" cy="2076450"/>
          </a:xfrm>
          <a:prstGeom prst="rect">
            <a:avLst/>
          </a:prstGeom>
        </p:spPr>
      </p:pic>
      <p:sp>
        <p:nvSpPr>
          <p:cNvPr id="9" name="Speech Bubble: Oval 8">
            <a:extLst>
              <a:ext uri="{FF2B5EF4-FFF2-40B4-BE49-F238E27FC236}">
                <a16:creationId xmlns:a16="http://schemas.microsoft.com/office/drawing/2014/main" id="{F11DE136-55C7-4711-9E23-95497239B4AB}"/>
              </a:ext>
            </a:extLst>
          </p:cNvPr>
          <p:cNvSpPr/>
          <p:nvPr/>
        </p:nvSpPr>
        <p:spPr>
          <a:xfrm>
            <a:off x="4094922" y="1632933"/>
            <a:ext cx="2445026" cy="759792"/>
          </a:xfrm>
          <a:prstGeom prst="wedgeEllipseCallout">
            <a:avLst>
              <a:gd name="adj1" fmla="val -69292"/>
              <a:gd name="adj2" fmla="val 8427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t-IT" sz="1200" dirty="0"/>
              <a:t>Risultato della ricerca: (File PDF e FDF) </a:t>
            </a:r>
          </a:p>
        </p:txBody>
      </p:sp>
    </p:spTree>
    <p:extLst>
      <p:ext uri="{BB962C8B-B14F-4D97-AF65-F5344CB8AC3E}">
        <p14:creationId xmlns:p14="http://schemas.microsoft.com/office/powerpoint/2010/main" val="365353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72940-1D5B-47FD-A42F-EFA05BC7197C}"/>
              </a:ext>
            </a:extLst>
          </p:cNvPr>
          <p:cNvSpPr>
            <a:spLocks noGrp="1"/>
          </p:cNvSpPr>
          <p:nvPr>
            <p:ph type="body" idx="1"/>
          </p:nvPr>
        </p:nvSpPr>
        <p:spPr>
          <a:xfrm>
            <a:off x="729200" y="1247025"/>
            <a:ext cx="7788267" cy="3159600"/>
          </a:xfrm>
        </p:spPr>
        <p:txBody>
          <a:bodyPr/>
          <a:lstStyle/>
          <a:p>
            <a:pPr marL="152400" indent="0">
              <a:buNone/>
            </a:pPr>
            <a:endParaRPr lang="it-IT" dirty="0"/>
          </a:p>
          <a:p>
            <a:pPr marL="152400" indent="0" algn="just">
              <a:buNone/>
            </a:pPr>
            <a:endParaRPr lang="it-IT" sz="1600" dirty="0"/>
          </a:p>
          <a:p>
            <a:pPr marL="152400" indent="0" algn="just">
              <a:buNone/>
            </a:pPr>
            <a:r>
              <a:rPr lang="it-IT" sz="1600" dirty="0"/>
              <a:t>La tecnica del Data Carving principalmente avviene in qualsiasi analisi di informatica forense. Infatti, è opportuno eseguire un accertamento completo che prenda in considerazione anche i file cancellati. </a:t>
            </a:r>
          </a:p>
          <a:p>
            <a:pPr marL="152400" indent="0" algn="just">
              <a:buNone/>
            </a:pPr>
            <a:endParaRPr lang="it-IT" sz="1600" dirty="0"/>
          </a:p>
          <a:p>
            <a:pPr marL="152400" indent="0" algn="just">
              <a:buNone/>
            </a:pPr>
            <a:endParaRPr lang="it-IT" sz="1600" dirty="0"/>
          </a:p>
          <a:p>
            <a:pPr marL="152400" indent="0" algn="just">
              <a:buNone/>
            </a:pPr>
            <a:r>
              <a:rPr lang="it-IT" sz="1600" dirty="0"/>
              <a:t>Oppure, quando occorre recuperare dati da dispositivi di massa danneggiati. </a:t>
            </a:r>
          </a:p>
          <a:p>
            <a:pPr marL="152400" indent="0">
              <a:buNone/>
            </a:pPr>
            <a:endParaRPr lang="it-IT" dirty="0"/>
          </a:p>
        </p:txBody>
      </p:sp>
      <p:sp>
        <p:nvSpPr>
          <p:cNvPr id="3" name="Title 2">
            <a:extLst>
              <a:ext uri="{FF2B5EF4-FFF2-40B4-BE49-F238E27FC236}">
                <a16:creationId xmlns:a16="http://schemas.microsoft.com/office/drawing/2014/main" id="{F1AA556B-6814-491C-A775-FEECCE5DEA60}"/>
              </a:ext>
            </a:extLst>
          </p:cNvPr>
          <p:cNvSpPr>
            <a:spLocks noGrp="1"/>
          </p:cNvSpPr>
          <p:nvPr>
            <p:ph type="title"/>
          </p:nvPr>
        </p:nvSpPr>
        <p:spPr>
          <a:xfrm>
            <a:off x="729199" y="445025"/>
            <a:ext cx="8245467" cy="572700"/>
          </a:xfrm>
        </p:spPr>
        <p:txBody>
          <a:bodyPr/>
          <a:lstStyle/>
          <a:p>
            <a:r>
              <a:rPr lang="it-IT" dirty="0">
                <a:solidFill>
                  <a:srgbClr val="FF0000"/>
                </a:solidFill>
              </a:rPr>
              <a:t>QUANDO SI RICORRE AL DATA CARVING? </a:t>
            </a:r>
          </a:p>
        </p:txBody>
      </p:sp>
    </p:spTree>
    <p:extLst>
      <p:ext uri="{BB962C8B-B14F-4D97-AF65-F5344CB8AC3E}">
        <p14:creationId xmlns:p14="http://schemas.microsoft.com/office/powerpoint/2010/main" val="2972596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3F7E6-5FD5-4619-B0E9-3B8319033C02}"/>
              </a:ext>
            </a:extLst>
          </p:cNvPr>
          <p:cNvSpPr>
            <a:spLocks noGrp="1"/>
          </p:cNvSpPr>
          <p:nvPr>
            <p:ph type="body" idx="1"/>
          </p:nvPr>
        </p:nvSpPr>
        <p:spPr>
          <a:xfrm>
            <a:off x="729200" y="1247025"/>
            <a:ext cx="7266900" cy="3544050"/>
          </a:xfrm>
        </p:spPr>
        <p:txBody>
          <a:bodyPr/>
          <a:lstStyle/>
          <a:p>
            <a:pPr marL="152400" indent="0" algn="just">
              <a:buNone/>
            </a:pPr>
            <a:endParaRPr lang="it-IT" sz="1400" dirty="0"/>
          </a:p>
          <a:p>
            <a:pPr marL="152400" indent="0" algn="just">
              <a:buNone/>
            </a:pPr>
            <a:endParaRPr lang="it-IT" sz="1600" dirty="0"/>
          </a:p>
          <a:p>
            <a:pPr algn="just">
              <a:buFont typeface="Wingdings" panose="05000000000000000000" pitchFamily="2" charset="2"/>
              <a:buChar char="§"/>
            </a:pPr>
            <a:r>
              <a:rPr lang="it-IT" sz="1600" dirty="0"/>
              <a:t>Quando il file è stato sovrascritto (anche solo parzialmente) e quindi non è possibile recuperare il file in maniera integra.</a:t>
            </a:r>
          </a:p>
          <a:p>
            <a:pPr marL="152400" indent="0" algn="just">
              <a:buNone/>
            </a:pPr>
            <a:endParaRPr lang="it-IT" sz="1600" dirty="0"/>
          </a:p>
          <a:p>
            <a:pPr marL="152400" indent="0" algn="just">
              <a:buNone/>
            </a:pPr>
            <a:endParaRPr lang="it-IT" sz="1600" dirty="0"/>
          </a:p>
          <a:p>
            <a:pPr algn="just">
              <a:buFont typeface="Wingdings" panose="05000000000000000000" pitchFamily="2" charset="2"/>
              <a:buChar char="§"/>
            </a:pPr>
            <a:r>
              <a:rPr lang="it-IT" sz="1600" dirty="0"/>
              <a:t>Quando il file è stato frammentato in più settori non contigui sul supporto, non potendo così ricostruire l’intero flusso di dati.</a:t>
            </a:r>
          </a:p>
          <a:p>
            <a:pPr marL="152400" indent="0" algn="just">
              <a:buNone/>
            </a:pPr>
            <a:endParaRPr lang="it-IT" sz="1600" dirty="0"/>
          </a:p>
          <a:p>
            <a:pPr marL="152400" indent="0" algn="just">
              <a:buNone/>
            </a:pPr>
            <a:endParaRPr lang="it-IT" sz="1600" dirty="0"/>
          </a:p>
          <a:p>
            <a:pPr algn="just">
              <a:buFont typeface="Wingdings" panose="05000000000000000000" pitchFamily="2" charset="2"/>
              <a:buChar char="§"/>
            </a:pPr>
            <a:r>
              <a:rPr lang="it-IT" sz="1600" dirty="0"/>
              <a:t>Quando il file non ha un header e un footer caratterizzante, ad esempio nei file di testo, pertanto non è possibile capire quando inizia / finisce un file. </a:t>
            </a:r>
          </a:p>
          <a:p>
            <a:pPr marL="152400" indent="0" algn="just">
              <a:buNone/>
            </a:pPr>
            <a:endParaRPr lang="it-IT" sz="1400" dirty="0"/>
          </a:p>
        </p:txBody>
      </p:sp>
      <p:sp>
        <p:nvSpPr>
          <p:cNvPr id="3" name="Title 2">
            <a:extLst>
              <a:ext uri="{FF2B5EF4-FFF2-40B4-BE49-F238E27FC236}">
                <a16:creationId xmlns:a16="http://schemas.microsoft.com/office/drawing/2014/main" id="{F914C9F3-E396-4DEC-AE13-B7E565F2D49E}"/>
              </a:ext>
            </a:extLst>
          </p:cNvPr>
          <p:cNvSpPr>
            <a:spLocks noGrp="1"/>
          </p:cNvSpPr>
          <p:nvPr>
            <p:ph type="title"/>
          </p:nvPr>
        </p:nvSpPr>
        <p:spPr/>
        <p:txBody>
          <a:bodyPr/>
          <a:lstStyle/>
          <a:p>
            <a:r>
              <a:rPr lang="it-IT" sz="1800" dirty="0">
                <a:solidFill>
                  <a:srgbClr val="FF0000"/>
                </a:solidFill>
              </a:rPr>
              <a:t>QUANDO NON E’ POSSIBILE UTILIZZARE LA TECNICA DEL DATA CARVING? </a:t>
            </a:r>
          </a:p>
        </p:txBody>
      </p:sp>
    </p:spTree>
    <p:extLst>
      <p:ext uri="{BB962C8B-B14F-4D97-AF65-F5344CB8AC3E}">
        <p14:creationId xmlns:p14="http://schemas.microsoft.com/office/powerpoint/2010/main" val="310600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tx1"/>
                </a:solidFill>
              </a:rPr>
              <a:t>INTRODUZIONE </a:t>
            </a:r>
            <a:endParaRPr dirty="0">
              <a:solidFill>
                <a:schemeClr val="tx1"/>
              </a:solidFill>
            </a:endParaRPr>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32A64-0207-450B-84F9-78F428620D10}"/>
              </a:ext>
            </a:extLst>
          </p:cNvPr>
          <p:cNvSpPr>
            <a:spLocks noGrp="1"/>
          </p:cNvSpPr>
          <p:nvPr>
            <p:ph type="body" idx="1"/>
          </p:nvPr>
        </p:nvSpPr>
        <p:spPr>
          <a:xfrm>
            <a:off x="729200" y="1247025"/>
            <a:ext cx="7266900" cy="3451450"/>
          </a:xfrm>
        </p:spPr>
        <p:txBody>
          <a:bodyPr/>
          <a:lstStyle/>
          <a:p>
            <a:pPr marL="152400" indent="0" algn="just">
              <a:buNone/>
            </a:pPr>
            <a:r>
              <a:rPr lang="it-IT" sz="1600" dirty="0"/>
              <a:t>Il recupero di un file tramite Carving permette di estrarre i file ma spesso non i metadati associati ad esso: </a:t>
            </a:r>
          </a:p>
          <a:p>
            <a:pPr algn="just"/>
            <a:endParaRPr lang="it-IT" sz="1600" dirty="0"/>
          </a:p>
          <a:p>
            <a:pPr algn="just"/>
            <a:r>
              <a:rPr lang="it-IT" sz="1600" dirty="0"/>
              <a:t>Data di creazione</a:t>
            </a:r>
          </a:p>
          <a:p>
            <a:pPr algn="just"/>
            <a:r>
              <a:rPr lang="it-IT" sz="1600" dirty="0"/>
              <a:t>Data di ultima modifica</a:t>
            </a:r>
          </a:p>
          <a:p>
            <a:pPr algn="just"/>
            <a:r>
              <a:rPr lang="it-IT" sz="1600" dirty="0"/>
              <a:t>Data di ultimo accesso</a:t>
            </a:r>
          </a:p>
          <a:p>
            <a:pPr algn="just"/>
            <a:r>
              <a:rPr lang="it-IT" sz="1600" dirty="0"/>
              <a:t>Nome del file / Percorso del file </a:t>
            </a:r>
          </a:p>
          <a:p>
            <a:pPr algn="just"/>
            <a:r>
              <a:rPr lang="it-IT" sz="1600" dirty="0"/>
              <a:t>Data di cancellazione</a:t>
            </a:r>
          </a:p>
          <a:p>
            <a:pPr algn="just"/>
            <a:endParaRPr lang="it-IT" sz="1600" dirty="0"/>
          </a:p>
          <a:p>
            <a:pPr marL="152400" indent="0" algn="just">
              <a:buNone/>
            </a:pPr>
            <a:r>
              <a:rPr lang="it-IT" sz="1600" dirty="0"/>
              <a:t>Inoltre, il processo di carving è un processo oneroso in termine di tempo di esecuzione. Per risparmiare tempo ed ottenere una migliore efficienza del carving è importante automatizzare questo processo, utilizzando dei tool, tra cui Scalpel, Foremost, Bulk_Extractor.  </a:t>
            </a:r>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F4D37B8E-4801-40B6-9F29-7406D80E112C}"/>
              </a:ext>
            </a:extLst>
          </p:cNvPr>
          <p:cNvSpPr>
            <a:spLocks noGrp="1"/>
          </p:cNvSpPr>
          <p:nvPr>
            <p:ph type="title"/>
          </p:nvPr>
        </p:nvSpPr>
        <p:spPr/>
        <p:txBody>
          <a:bodyPr/>
          <a:lstStyle/>
          <a:p>
            <a:r>
              <a:rPr lang="it-IT" dirty="0">
                <a:solidFill>
                  <a:srgbClr val="FF0000"/>
                </a:solidFill>
              </a:rPr>
              <a:t>SVANTAGGI DEL DATA CARVING</a:t>
            </a:r>
          </a:p>
        </p:txBody>
      </p:sp>
    </p:spTree>
    <p:extLst>
      <p:ext uri="{BB962C8B-B14F-4D97-AF65-F5344CB8AC3E}">
        <p14:creationId xmlns:p14="http://schemas.microsoft.com/office/powerpoint/2010/main" val="2417185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04</a:t>
            </a:r>
            <a:endParaRPr dirty="0">
              <a:solidFill>
                <a:schemeClr val="bg1"/>
              </a:solidFill>
            </a:endParaRPr>
          </a:p>
        </p:txBody>
      </p:sp>
      <p:sp>
        <p:nvSpPr>
          <p:cNvPr id="258" name="Google Shape;258;p37"/>
          <p:cNvSpPr txBox="1">
            <a:spLocks noGrp="1"/>
          </p:cNvSpPr>
          <p:nvPr>
            <p:ph type="title"/>
          </p:nvPr>
        </p:nvSpPr>
        <p:spPr>
          <a:xfrm>
            <a:off x="311700" y="2044050"/>
            <a:ext cx="8520600" cy="9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it-IT" sz="2800" dirty="0">
                <a:solidFill>
                  <a:schemeClr val="tx1"/>
                </a:solidFill>
              </a:rPr>
            </a:br>
            <a:r>
              <a:rPr lang="it-IT" sz="2400" dirty="0">
                <a:solidFill>
                  <a:schemeClr val="tx1"/>
                </a:solidFill>
              </a:rPr>
              <a:t>TOOL BULK-EXTRACTOR </a:t>
            </a:r>
            <a:br>
              <a:rPr lang="it-IT" dirty="0"/>
            </a:br>
            <a:endParaRPr dirty="0"/>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81334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35AF83-8C72-4FD7-AE85-B17BCFA90801}"/>
              </a:ext>
            </a:extLst>
          </p:cNvPr>
          <p:cNvSpPr>
            <a:spLocks noGrp="1"/>
          </p:cNvSpPr>
          <p:nvPr>
            <p:ph type="body" idx="1"/>
          </p:nvPr>
        </p:nvSpPr>
        <p:spPr>
          <a:xfrm>
            <a:off x="729199" y="1247025"/>
            <a:ext cx="7579913" cy="3334914"/>
          </a:xfrm>
        </p:spPr>
        <p:txBody>
          <a:bodyPr/>
          <a:lstStyle/>
          <a:p>
            <a:pPr algn="just">
              <a:buFont typeface="Wingdings" panose="05000000000000000000" pitchFamily="2" charset="2"/>
              <a:buChar char="§"/>
            </a:pPr>
            <a:endParaRPr lang="it-IT" sz="1400" dirty="0"/>
          </a:p>
          <a:p>
            <a:pPr algn="just">
              <a:buFont typeface="Wingdings" panose="05000000000000000000" pitchFamily="2" charset="2"/>
              <a:buChar char="§"/>
            </a:pPr>
            <a:endParaRPr lang="it-IT" sz="1400" dirty="0"/>
          </a:p>
          <a:p>
            <a:pPr algn="just">
              <a:buFont typeface="Wingdings" panose="05000000000000000000" pitchFamily="2" charset="2"/>
              <a:buChar char="§"/>
            </a:pPr>
            <a:r>
              <a:rPr lang="it-IT" sz="1400" dirty="0"/>
              <a:t>Il tool Bulk-Extractor (letteralmente, estrattore di massa), è un software open source scritto in C++. </a:t>
            </a:r>
          </a:p>
          <a:p>
            <a:pPr marL="152400" indent="0" algn="just">
              <a:buNone/>
            </a:pPr>
            <a:endParaRPr lang="it-IT" sz="1400" dirty="0"/>
          </a:p>
          <a:p>
            <a:pPr marL="152400" indent="0" algn="just">
              <a:buNone/>
            </a:pPr>
            <a:endParaRPr lang="it-IT" sz="1400" dirty="0"/>
          </a:p>
          <a:p>
            <a:pPr algn="just">
              <a:buFont typeface="Wingdings" panose="05000000000000000000" pitchFamily="2" charset="2"/>
              <a:buChar char="§"/>
            </a:pPr>
            <a:r>
              <a:rPr lang="it-IT" sz="1400" dirty="0"/>
              <a:t>Sviluppato da Simon L. Garfinkel, un professore e ricercatore Californiano.</a:t>
            </a:r>
          </a:p>
          <a:p>
            <a:pPr algn="just">
              <a:buFont typeface="Wingdings" panose="05000000000000000000" pitchFamily="2" charset="2"/>
              <a:buChar char="§"/>
            </a:pPr>
            <a:endParaRPr lang="it-IT" sz="1400" dirty="0"/>
          </a:p>
          <a:p>
            <a:pPr algn="just">
              <a:buFont typeface="Wingdings" panose="05000000000000000000" pitchFamily="2" charset="2"/>
              <a:buChar char="§"/>
            </a:pPr>
            <a:endParaRPr lang="it-IT" sz="1400" dirty="0"/>
          </a:p>
          <a:p>
            <a:pPr algn="just">
              <a:buFont typeface="Wingdings" panose="05000000000000000000" pitchFamily="2" charset="2"/>
              <a:buChar char="§"/>
            </a:pPr>
            <a:r>
              <a:rPr lang="it-IT" sz="1400" dirty="0"/>
              <a:t>È un utile strumento di indagine forense per molte attività come indagini su malware e intrusioni, indagini sull'identità e indagini informatiche, analisi dell’immagine e cracking delle password. </a:t>
            </a:r>
          </a:p>
          <a:p>
            <a:pPr marL="152400" indent="0" algn="just">
              <a:buNone/>
            </a:pPr>
            <a:endParaRPr lang="it-IT" sz="1400" dirty="0"/>
          </a:p>
          <a:p>
            <a:pPr marL="152400" indent="0" algn="just">
              <a:buNone/>
            </a:pPr>
            <a:endParaRPr lang="it-IT" sz="1400" dirty="0"/>
          </a:p>
          <a:p>
            <a:pPr algn="just">
              <a:buFont typeface="Wingdings" panose="05000000000000000000" pitchFamily="2" charset="2"/>
              <a:buChar char="§"/>
            </a:pPr>
            <a:r>
              <a:rPr lang="it-IT" sz="1400" dirty="0"/>
              <a:t>Sebbene, bulk-extractor sia stato sviluppato come prototipo di ricerca, si è dimostrato utile nelle indagini della polizia.</a:t>
            </a:r>
          </a:p>
          <a:p>
            <a:pPr marL="152400" indent="0" algn="just">
              <a:buNone/>
            </a:pPr>
            <a:endParaRPr lang="it-IT" sz="1400" dirty="0"/>
          </a:p>
          <a:p>
            <a:pPr marL="152400" indent="0" algn="just">
              <a:buNone/>
            </a:pPr>
            <a:endParaRPr lang="it-IT" sz="1400" dirty="0"/>
          </a:p>
          <a:p>
            <a:pPr marL="152400" indent="0" algn="just">
              <a:buNone/>
            </a:pPr>
            <a:endParaRPr lang="it-IT" sz="1400" dirty="0"/>
          </a:p>
          <a:p>
            <a:pPr marL="152400" indent="0" algn="just">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3FAA57B7-7A6D-401E-8F6B-D89D075B873A}"/>
              </a:ext>
            </a:extLst>
          </p:cNvPr>
          <p:cNvSpPr>
            <a:spLocks noGrp="1"/>
          </p:cNvSpPr>
          <p:nvPr>
            <p:ph type="title"/>
          </p:nvPr>
        </p:nvSpPr>
        <p:spPr/>
        <p:txBody>
          <a:bodyPr/>
          <a:lstStyle/>
          <a:p>
            <a:r>
              <a:rPr lang="it-IT" dirty="0">
                <a:solidFill>
                  <a:srgbClr val="FF0000"/>
                </a:solidFill>
              </a:rPr>
              <a:t>COS’E’ BULK-EXTRACTOR?</a:t>
            </a:r>
          </a:p>
        </p:txBody>
      </p:sp>
    </p:spTree>
    <p:extLst>
      <p:ext uri="{BB962C8B-B14F-4D97-AF65-F5344CB8AC3E}">
        <p14:creationId xmlns:p14="http://schemas.microsoft.com/office/powerpoint/2010/main" val="10606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76C046-03AD-49C6-8AEF-878DC01535E5}"/>
              </a:ext>
            </a:extLst>
          </p:cNvPr>
          <p:cNvSpPr>
            <a:spLocks noGrp="1"/>
          </p:cNvSpPr>
          <p:nvPr>
            <p:ph type="body" idx="1"/>
          </p:nvPr>
        </p:nvSpPr>
        <p:spPr>
          <a:xfrm>
            <a:off x="729199" y="1202635"/>
            <a:ext cx="7579913" cy="3495840"/>
          </a:xfrm>
        </p:spPr>
        <p:txBody>
          <a:bodyPr/>
          <a:lstStyle/>
          <a:p>
            <a:pPr marL="152400" indent="0">
              <a:buNone/>
            </a:pPr>
            <a:r>
              <a:rPr lang="it-IT" sz="1400" dirty="0"/>
              <a:t>Bulk-Extractor offre diverse funzionalità tra cui: </a:t>
            </a:r>
          </a:p>
          <a:p>
            <a:endParaRPr lang="it-IT" sz="1400" dirty="0"/>
          </a:p>
          <a:p>
            <a:r>
              <a:rPr lang="it-IT" sz="1400" dirty="0"/>
              <a:t>Trova indirizzi e-mail, URL e numeri di carte di credito. </a:t>
            </a:r>
          </a:p>
          <a:p>
            <a:endParaRPr lang="it-IT" sz="1400" dirty="0"/>
          </a:p>
          <a:p>
            <a:r>
              <a:rPr lang="it-IT" sz="1400" dirty="0"/>
              <a:t>Elaborare dati compressi (come file ZIP, PDF e GZIP) e dati incompleti o parzialmente danneggiati.  </a:t>
            </a:r>
          </a:p>
          <a:p>
            <a:endParaRPr lang="it-IT" sz="1400" dirty="0"/>
          </a:p>
          <a:p>
            <a:r>
              <a:rPr lang="it-IT" sz="1400" dirty="0"/>
              <a:t>Crea elenchi di parole in base a tutte le parole trovate all'interno dei dati, anche quelle nei file compressi che si trovano in uno spazio non allocato. </a:t>
            </a:r>
          </a:p>
          <a:p>
            <a:pPr marL="152400" indent="0">
              <a:buNone/>
            </a:pPr>
            <a:endParaRPr lang="it-IT" sz="1400" dirty="0"/>
          </a:p>
          <a:p>
            <a:r>
              <a:rPr lang="it-IT" sz="1400" dirty="0"/>
              <a:t>È multi-thread; l'esecuzione di bulk_extractor su un computer con il doppio del numero di core consente di risparmiare tempo </a:t>
            </a:r>
          </a:p>
          <a:p>
            <a:pPr marL="152400" indent="0">
              <a:buNone/>
            </a:pPr>
            <a:endParaRPr lang="it-IT" sz="1400" dirty="0"/>
          </a:p>
          <a:p>
            <a:r>
              <a:rPr lang="it-IT" sz="1400" dirty="0"/>
              <a:t>Crea istogrammi in base alle informazioni trovate sul disco.</a:t>
            </a:r>
          </a:p>
          <a:p>
            <a:endParaRPr lang="it-IT" sz="1400" dirty="0"/>
          </a:p>
          <a:p>
            <a:r>
              <a:rPr lang="it-IT" sz="1400" dirty="0"/>
              <a:t>Un'interfaccia utente grafica </a:t>
            </a:r>
            <a:r>
              <a:rPr lang="it-IT" sz="1400" b="1" i="1" u="sng" dirty="0"/>
              <a:t>Bulk Extractor Viewer</a:t>
            </a:r>
          </a:p>
          <a:p>
            <a:endParaRPr lang="it-IT" dirty="0"/>
          </a:p>
        </p:txBody>
      </p:sp>
      <p:sp>
        <p:nvSpPr>
          <p:cNvPr id="3" name="Title 2">
            <a:extLst>
              <a:ext uri="{FF2B5EF4-FFF2-40B4-BE49-F238E27FC236}">
                <a16:creationId xmlns:a16="http://schemas.microsoft.com/office/drawing/2014/main" id="{D0BF94F3-2E34-4CDE-82F7-E2054CB9D785}"/>
              </a:ext>
            </a:extLst>
          </p:cNvPr>
          <p:cNvSpPr>
            <a:spLocks noGrp="1"/>
          </p:cNvSpPr>
          <p:nvPr>
            <p:ph type="title"/>
          </p:nvPr>
        </p:nvSpPr>
        <p:spPr/>
        <p:txBody>
          <a:bodyPr/>
          <a:lstStyle/>
          <a:p>
            <a:r>
              <a:rPr lang="it-IT" dirty="0">
                <a:solidFill>
                  <a:srgbClr val="FF0000"/>
                </a:solidFill>
              </a:rPr>
              <a:t>FUNZIONALITA’ BULK-EXTRACTOR </a:t>
            </a:r>
          </a:p>
        </p:txBody>
      </p:sp>
    </p:spTree>
    <p:extLst>
      <p:ext uri="{BB962C8B-B14F-4D97-AF65-F5344CB8AC3E}">
        <p14:creationId xmlns:p14="http://schemas.microsoft.com/office/powerpoint/2010/main" val="1127440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24EEA6-716E-4356-8555-26F9CC59E1EB}"/>
              </a:ext>
            </a:extLst>
          </p:cNvPr>
          <p:cNvSpPr>
            <a:spLocks noGrp="1"/>
          </p:cNvSpPr>
          <p:nvPr>
            <p:ph type="body" idx="1"/>
          </p:nvPr>
        </p:nvSpPr>
        <p:spPr>
          <a:xfrm>
            <a:off x="729200" y="1247025"/>
            <a:ext cx="7266900" cy="3451450"/>
          </a:xfrm>
        </p:spPr>
        <p:txBody>
          <a:bodyPr/>
          <a:lstStyle/>
          <a:p>
            <a:pPr marL="152400" indent="0" algn="just">
              <a:buNone/>
            </a:pPr>
            <a:r>
              <a:rPr lang="it-IT" sz="1400" dirty="0"/>
              <a:t>Inoltre, rappresenta un potente strumento per eseguire </a:t>
            </a:r>
            <a:r>
              <a:rPr lang="it-IT" sz="1400" b="1" i="1" u="sng" dirty="0">
                <a:solidFill>
                  <a:schemeClr val="tx1">
                    <a:lumMod val="75000"/>
                  </a:schemeClr>
                </a:solidFill>
              </a:rPr>
              <a:t>analisi di dati in blocco</a:t>
            </a:r>
            <a:r>
              <a:rPr lang="it-IT" sz="1400" b="1" dirty="0">
                <a:solidFill>
                  <a:schemeClr val="tx1">
                    <a:lumMod val="75000"/>
                  </a:schemeClr>
                </a:solidFill>
              </a:rPr>
              <a:t>. </a:t>
            </a:r>
          </a:p>
          <a:p>
            <a:pPr marL="152400" indent="0" algn="just">
              <a:buNone/>
            </a:pPr>
            <a:endParaRPr lang="it-IT" sz="1400" dirty="0"/>
          </a:p>
          <a:p>
            <a:pPr marL="152400" indent="0" algn="just">
              <a:buNone/>
            </a:pPr>
            <a:r>
              <a:rPr lang="it-IT" sz="1400" dirty="0"/>
              <a:t>Eseguire </a:t>
            </a:r>
            <a:r>
              <a:rPr lang="it-IT" sz="1400" b="1" i="1" u="sng" dirty="0"/>
              <a:t>analisi dei dati in blocco</a:t>
            </a:r>
            <a:r>
              <a:rPr lang="it-IT" sz="1400" dirty="0"/>
              <a:t>, significa che il contenuto digitale viene esaminato indipendentemente dai metadati del file system, mentre i dati di interesse vengono identificati dal contenuto ed elaborati, estratti e segnalati, se necessario. Questo rende i risultati più facili da spiegare a coloro che potrebbero non avere esperienze tecniche. </a:t>
            </a:r>
          </a:p>
          <a:p>
            <a:pPr marL="152400" indent="0" algn="just">
              <a:buNone/>
            </a:pPr>
            <a:endParaRPr lang="it-IT" sz="1400" dirty="0"/>
          </a:p>
          <a:p>
            <a:pPr marL="152400" indent="0" algn="just">
              <a:buNone/>
            </a:pPr>
            <a:r>
              <a:rPr lang="it-IT" sz="1400" dirty="0"/>
              <a:t>Gli approcci di dati in blocco hanno il vantaggio di essere applicabili a tutti i tipi di sistemi informatici, file system e tipi di file. </a:t>
            </a:r>
          </a:p>
          <a:p>
            <a:pPr marL="152400" indent="0" algn="just">
              <a:buNone/>
            </a:pPr>
            <a:endParaRPr lang="it-IT" sz="1400" dirty="0"/>
          </a:p>
          <a:p>
            <a:pPr marL="152400" indent="0" algn="just">
              <a:buNone/>
            </a:pPr>
            <a:r>
              <a:rPr lang="it-IT" sz="1400" dirty="0"/>
              <a:t>Tale approccio può essere applicato anche a supporti danneggiati o parzialmente sovrascritti. </a:t>
            </a:r>
          </a:p>
          <a:p>
            <a:pPr marL="152400" indent="0" algn="just">
              <a:buNone/>
            </a:pPr>
            <a:endParaRPr lang="it-IT" sz="1400" dirty="0"/>
          </a:p>
          <a:p>
            <a:pPr marL="152400" indent="0" algn="just">
              <a:buNone/>
            </a:pPr>
            <a:endParaRPr lang="it-IT" sz="1400" dirty="0"/>
          </a:p>
          <a:p>
            <a:pPr marL="152400" indent="0">
              <a:buNone/>
            </a:pPr>
            <a:endParaRPr lang="it-IT" dirty="0"/>
          </a:p>
          <a:p>
            <a:pPr marL="152400" indent="0">
              <a:buNone/>
            </a:pPr>
            <a:endParaRPr lang="it-IT" dirty="0"/>
          </a:p>
        </p:txBody>
      </p:sp>
      <p:sp>
        <p:nvSpPr>
          <p:cNvPr id="5" name="Title 4">
            <a:extLst>
              <a:ext uri="{FF2B5EF4-FFF2-40B4-BE49-F238E27FC236}">
                <a16:creationId xmlns:a16="http://schemas.microsoft.com/office/drawing/2014/main" id="{7BCE6029-B952-4BA1-A9A6-006424941C40}"/>
              </a:ext>
            </a:extLst>
          </p:cNvPr>
          <p:cNvSpPr>
            <a:spLocks noGrp="1"/>
          </p:cNvSpPr>
          <p:nvPr>
            <p:ph type="title"/>
          </p:nvPr>
        </p:nvSpPr>
        <p:spPr/>
        <p:txBody>
          <a:bodyPr/>
          <a:lstStyle/>
          <a:p>
            <a:r>
              <a:rPr lang="it-IT" dirty="0">
                <a:solidFill>
                  <a:srgbClr val="FF0000"/>
                </a:solidFill>
              </a:rPr>
              <a:t>FUNZIONALITA’ BULK-EXTRACTOR </a:t>
            </a:r>
          </a:p>
        </p:txBody>
      </p:sp>
    </p:spTree>
    <p:extLst>
      <p:ext uri="{BB962C8B-B14F-4D97-AF65-F5344CB8AC3E}">
        <p14:creationId xmlns:p14="http://schemas.microsoft.com/office/powerpoint/2010/main" val="3914140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CAAEFC6-A09D-462B-AC8B-CF13C1ED0553}"/>
              </a:ext>
            </a:extLst>
          </p:cNvPr>
          <p:cNvSpPr>
            <a:spLocks noGrp="1"/>
          </p:cNvSpPr>
          <p:nvPr>
            <p:ph type="body" idx="1"/>
          </p:nvPr>
        </p:nvSpPr>
        <p:spPr>
          <a:xfrm>
            <a:off x="729200" y="1247025"/>
            <a:ext cx="7709122" cy="3451450"/>
          </a:xfrm>
        </p:spPr>
        <p:txBody>
          <a:bodyPr/>
          <a:lstStyle/>
          <a:p>
            <a:pPr marL="152400" indent="0" algn="just">
              <a:buNone/>
            </a:pPr>
            <a:r>
              <a:rPr lang="it-IT" sz="1400" dirty="0"/>
              <a:t>L’architettura di Bulk-Extractor consiste di 5 moduli: </a:t>
            </a:r>
          </a:p>
          <a:p>
            <a:pPr marL="152400" indent="0" algn="just">
              <a:buNone/>
            </a:pPr>
            <a:endParaRPr lang="it-IT" sz="1400" dirty="0"/>
          </a:p>
          <a:p>
            <a:pPr algn="just">
              <a:buFont typeface="Wingdings" panose="05000000000000000000" pitchFamily="2" charset="2"/>
              <a:buChar char="Ø"/>
            </a:pPr>
            <a:r>
              <a:rPr lang="it-IT" sz="1400" dirty="0"/>
              <a:t>Il </a:t>
            </a:r>
            <a:r>
              <a:rPr lang="it-IT" sz="1400" dirty="0">
                <a:solidFill>
                  <a:srgbClr val="FFC000"/>
                </a:solidFill>
              </a:rPr>
              <a:t>modulo di inizializzazione</a:t>
            </a:r>
            <a:r>
              <a:rPr lang="it-IT" sz="1400" dirty="0"/>
              <a:t>: verifica i parametri passati a linea di comando e crea i thread per l’analisi; </a:t>
            </a:r>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t>Il </a:t>
            </a:r>
            <a:r>
              <a:rPr lang="it-IT" sz="1400" dirty="0">
                <a:solidFill>
                  <a:srgbClr val="FFC000"/>
                </a:solidFill>
              </a:rPr>
              <a:t>modulo di elaborazione delle immagini</a:t>
            </a:r>
            <a:r>
              <a:rPr lang="it-IT" sz="1400" dirty="0"/>
              <a:t>: legge l’immagine del disco, estrae una serie di pagine e associa a ciascuna pagina un thread</a:t>
            </a:r>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solidFill>
                  <a:srgbClr val="FFC000"/>
                </a:solidFill>
              </a:rPr>
              <a:t>Il pool thread </a:t>
            </a:r>
            <a:r>
              <a:rPr lang="it-IT" sz="1400" dirty="0"/>
              <a:t>(gestore software dei thread) di analisi opera su più thread, ognuno dei quali riceve una pagina in arrivo e la elabora con uno o più scanner (gps, email, pdf) </a:t>
            </a:r>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t>Gli </a:t>
            </a:r>
            <a:r>
              <a:rPr lang="it-IT" sz="1400" dirty="0">
                <a:solidFill>
                  <a:srgbClr val="FFC000"/>
                </a:solidFill>
              </a:rPr>
              <a:t>scanner</a:t>
            </a:r>
            <a:r>
              <a:rPr lang="it-IT" sz="1400" dirty="0"/>
              <a:t> associati alle funzioni elaborano ciascun buffer e identificano le funzioni che possono essere ripristinate. </a:t>
            </a:r>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t>Il </a:t>
            </a:r>
            <a:r>
              <a:rPr lang="it-IT" sz="1400" dirty="0">
                <a:solidFill>
                  <a:srgbClr val="FFC000"/>
                </a:solidFill>
              </a:rPr>
              <a:t>modulo di registrazione delle caratteristiche </a:t>
            </a:r>
            <a:r>
              <a:rPr lang="it-IT" sz="1400" dirty="0"/>
              <a:t>registra le funzioni identificate dagli scanner in uno o più file di caratteristiche </a:t>
            </a:r>
          </a:p>
        </p:txBody>
      </p:sp>
      <p:sp>
        <p:nvSpPr>
          <p:cNvPr id="6" name="Title 5">
            <a:extLst>
              <a:ext uri="{FF2B5EF4-FFF2-40B4-BE49-F238E27FC236}">
                <a16:creationId xmlns:a16="http://schemas.microsoft.com/office/drawing/2014/main" id="{380BFDA5-6DC9-44A6-9E11-430DAFDECC84}"/>
              </a:ext>
            </a:extLst>
          </p:cNvPr>
          <p:cNvSpPr>
            <a:spLocks noGrp="1"/>
          </p:cNvSpPr>
          <p:nvPr>
            <p:ph type="title"/>
          </p:nvPr>
        </p:nvSpPr>
        <p:spPr/>
        <p:txBody>
          <a:bodyPr/>
          <a:lstStyle/>
          <a:p>
            <a:r>
              <a:rPr lang="it-IT" dirty="0">
                <a:solidFill>
                  <a:srgbClr val="FF0000"/>
                </a:solidFill>
              </a:rPr>
              <a:t>ARCHITETTURA</a:t>
            </a:r>
            <a:r>
              <a:rPr lang="it-IT" dirty="0"/>
              <a:t> </a:t>
            </a:r>
          </a:p>
        </p:txBody>
      </p:sp>
    </p:spTree>
    <p:extLst>
      <p:ext uri="{BB962C8B-B14F-4D97-AF65-F5344CB8AC3E}">
        <p14:creationId xmlns:p14="http://schemas.microsoft.com/office/powerpoint/2010/main" val="3185769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221EC-5C3E-4E86-ADCD-427762326D5A}"/>
              </a:ext>
            </a:extLst>
          </p:cNvPr>
          <p:cNvSpPr>
            <a:spLocks noGrp="1"/>
          </p:cNvSpPr>
          <p:nvPr>
            <p:ph type="body" idx="1"/>
          </p:nvPr>
        </p:nvSpPr>
        <p:spPr>
          <a:xfrm>
            <a:off x="729200" y="1017724"/>
            <a:ext cx="3286206" cy="3991597"/>
          </a:xfrm>
        </p:spPr>
        <p:txBody>
          <a:bodyPr/>
          <a:lstStyle/>
          <a:p>
            <a:pPr marL="152400" indent="0" algn="just">
              <a:buNone/>
            </a:pPr>
            <a:endParaRPr lang="it-IT" dirty="0"/>
          </a:p>
          <a:p>
            <a:pPr marL="152400" indent="0" algn="just">
              <a:buNone/>
            </a:pPr>
            <a:r>
              <a:rPr lang="it-IT" sz="1400" dirty="0"/>
              <a:t>-Il primo thread (thread 0) legge i dati da un disco, immagine e inserisce i dati in buffer, detti (sbufs). </a:t>
            </a:r>
          </a:p>
          <a:p>
            <a:pPr marL="152400" indent="0" algn="just">
              <a:buNone/>
            </a:pPr>
            <a:endParaRPr lang="it-IT" sz="1400" dirty="0"/>
          </a:p>
          <a:p>
            <a:pPr marL="152400" indent="0" algn="just">
              <a:buNone/>
            </a:pPr>
            <a:r>
              <a:rPr lang="it-IT" sz="1400" dirty="0"/>
              <a:t>-I buffer vengono elaborati in sequenza dagli scanner. </a:t>
            </a:r>
          </a:p>
          <a:p>
            <a:pPr marL="152400" indent="0" algn="just">
              <a:buNone/>
            </a:pPr>
            <a:endParaRPr lang="it-IT" sz="1400" dirty="0"/>
          </a:p>
          <a:p>
            <a:pPr marL="152400" indent="0" algn="just">
              <a:buNone/>
            </a:pPr>
            <a:r>
              <a:rPr lang="it-IT" sz="1400" dirty="0"/>
              <a:t>-Le funzioni estratte dai buffer vengono archiviate in features_files (email.txt)</a:t>
            </a:r>
          </a:p>
          <a:p>
            <a:pPr marL="152400" indent="0" algn="just">
              <a:buNone/>
            </a:pPr>
            <a:endParaRPr lang="it-IT" sz="1400" dirty="0"/>
          </a:p>
          <a:p>
            <a:pPr marL="152400" indent="0" algn="just">
              <a:buNone/>
            </a:pPr>
            <a:r>
              <a:rPr lang="it-IT" sz="1400" dirty="0"/>
              <a:t> -I feature_files vengono memorizzate all’interno dell’istogramma. </a:t>
            </a:r>
          </a:p>
          <a:p>
            <a:pPr marL="152400" indent="0" algn="just">
              <a:buNone/>
            </a:pPr>
            <a:endParaRPr lang="it-IT" sz="1400" dirty="0"/>
          </a:p>
          <a:p>
            <a:pPr marL="152400" indent="0" algn="just">
              <a:buNone/>
            </a:pPr>
            <a:r>
              <a:rPr lang="it-IT" sz="1400" dirty="0"/>
              <a:t>-GUI(Interfaccia Utente Grafica) per visualizzare le feature_files. </a:t>
            </a:r>
          </a:p>
          <a:p>
            <a:pPr algn="just">
              <a:buFontTx/>
              <a:buChar char="-"/>
            </a:pPr>
            <a:endParaRPr lang="it-IT" sz="1400" dirty="0"/>
          </a:p>
          <a:p>
            <a:pPr marL="152400" indent="0" algn="just">
              <a:buNone/>
            </a:pPr>
            <a:endParaRPr lang="it-IT" sz="1400" dirty="0"/>
          </a:p>
        </p:txBody>
      </p:sp>
      <p:sp>
        <p:nvSpPr>
          <p:cNvPr id="3" name="Title 2">
            <a:extLst>
              <a:ext uri="{FF2B5EF4-FFF2-40B4-BE49-F238E27FC236}">
                <a16:creationId xmlns:a16="http://schemas.microsoft.com/office/drawing/2014/main" id="{EFE2773D-2C3E-4C9E-A2C8-916968544197}"/>
              </a:ext>
            </a:extLst>
          </p:cNvPr>
          <p:cNvSpPr>
            <a:spLocks noGrp="1"/>
          </p:cNvSpPr>
          <p:nvPr>
            <p:ph type="title"/>
          </p:nvPr>
        </p:nvSpPr>
        <p:spPr/>
        <p:txBody>
          <a:bodyPr/>
          <a:lstStyle/>
          <a:p>
            <a:r>
              <a:rPr lang="it-IT" dirty="0">
                <a:solidFill>
                  <a:srgbClr val="FF0000"/>
                </a:solidFill>
              </a:rPr>
              <a:t>ARCHITETTURA</a:t>
            </a:r>
            <a:r>
              <a:rPr lang="it-IT" dirty="0"/>
              <a:t> </a:t>
            </a:r>
          </a:p>
        </p:txBody>
      </p:sp>
      <p:pic>
        <p:nvPicPr>
          <p:cNvPr id="4" name="Picture 3">
            <a:extLst>
              <a:ext uri="{FF2B5EF4-FFF2-40B4-BE49-F238E27FC236}">
                <a16:creationId xmlns:a16="http://schemas.microsoft.com/office/drawing/2014/main" id="{09CB2890-584B-48A4-A8D3-09C46BD133CF}"/>
              </a:ext>
            </a:extLst>
          </p:cNvPr>
          <p:cNvPicPr>
            <a:picLocks noChangeAspect="1"/>
          </p:cNvPicPr>
          <p:nvPr/>
        </p:nvPicPr>
        <p:blipFill>
          <a:blip r:embed="rId2"/>
          <a:stretch>
            <a:fillRect/>
          </a:stretch>
        </p:blipFill>
        <p:spPr>
          <a:xfrm>
            <a:off x="4015407" y="1044775"/>
            <a:ext cx="4912691" cy="3126192"/>
          </a:xfrm>
          <a:prstGeom prst="rect">
            <a:avLst/>
          </a:prstGeom>
        </p:spPr>
      </p:pic>
      <p:sp>
        <p:nvSpPr>
          <p:cNvPr id="7" name="TextBox 6">
            <a:extLst>
              <a:ext uri="{FF2B5EF4-FFF2-40B4-BE49-F238E27FC236}">
                <a16:creationId xmlns:a16="http://schemas.microsoft.com/office/drawing/2014/main" id="{AA839A6A-E229-4B1C-A3E8-8F4413FFB8AA}"/>
              </a:ext>
            </a:extLst>
          </p:cNvPr>
          <p:cNvSpPr txBox="1"/>
          <p:nvPr/>
        </p:nvSpPr>
        <p:spPr>
          <a:xfrm>
            <a:off x="4015408" y="4263748"/>
            <a:ext cx="4912690" cy="246221"/>
          </a:xfrm>
          <a:prstGeom prst="rect">
            <a:avLst/>
          </a:prstGeom>
          <a:noFill/>
        </p:spPr>
        <p:txBody>
          <a:bodyPr wrap="square" rtlCol="0">
            <a:spAutoFit/>
          </a:bodyPr>
          <a:lstStyle/>
          <a:p>
            <a:r>
              <a:rPr lang="it-IT" sz="1000" dirty="0">
                <a:solidFill>
                  <a:srgbClr val="00B050"/>
                </a:solidFill>
              </a:rPr>
              <a:t>Fig 2: fonte: Manual Bulk-Extractor – Overall System Architecture of Bulk-Extractor</a:t>
            </a:r>
          </a:p>
        </p:txBody>
      </p:sp>
    </p:spTree>
    <p:extLst>
      <p:ext uri="{BB962C8B-B14F-4D97-AF65-F5344CB8AC3E}">
        <p14:creationId xmlns:p14="http://schemas.microsoft.com/office/powerpoint/2010/main" val="277047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38400-EEA9-42DE-B7D3-8FFC729A0FEA}"/>
              </a:ext>
            </a:extLst>
          </p:cNvPr>
          <p:cNvSpPr>
            <a:spLocks noGrp="1"/>
          </p:cNvSpPr>
          <p:nvPr>
            <p:ph type="body" idx="1"/>
          </p:nvPr>
        </p:nvSpPr>
        <p:spPr>
          <a:xfrm>
            <a:off x="729199" y="1017725"/>
            <a:ext cx="8103000" cy="1641254"/>
          </a:xfrm>
        </p:spPr>
        <p:txBody>
          <a:bodyPr/>
          <a:lstStyle/>
          <a:p>
            <a:pPr marL="152400" indent="0" algn="just">
              <a:buNone/>
            </a:pPr>
            <a:r>
              <a:rPr lang="it-IT" sz="1400" b="1" u="sng" dirty="0">
                <a:solidFill>
                  <a:srgbClr val="FFFF00"/>
                </a:solidFill>
              </a:rPr>
              <a:t>Image_process:  </a:t>
            </a:r>
          </a:p>
          <a:p>
            <a:pPr marL="152400" indent="0" algn="just">
              <a:buNone/>
            </a:pPr>
            <a:endParaRPr lang="it-IT" sz="1400" b="1" u="sng" dirty="0">
              <a:solidFill>
                <a:srgbClr val="FFFF00"/>
              </a:solidFill>
            </a:endParaRPr>
          </a:p>
          <a:p>
            <a:pPr algn="just"/>
            <a:r>
              <a:rPr lang="it-IT" sz="1400" dirty="0">
                <a:solidFill>
                  <a:schemeClr val="bg1"/>
                </a:solidFill>
              </a:rPr>
              <a:t>I dati elaborati vengono divisi in buffer (sbufs) di lunghezza fissa. </a:t>
            </a:r>
          </a:p>
          <a:p>
            <a:pPr algn="just"/>
            <a:r>
              <a:rPr lang="it-IT" sz="1400" dirty="0">
                <a:solidFill>
                  <a:schemeClr val="bg1"/>
                </a:solidFill>
              </a:rPr>
              <a:t>I buffer sono costituiti da una pagina e un’area di sovrapposizione (margine)</a:t>
            </a:r>
          </a:p>
          <a:p>
            <a:pPr algn="just"/>
            <a:r>
              <a:rPr lang="it-IT" sz="1400" dirty="0">
                <a:solidFill>
                  <a:schemeClr val="bg1"/>
                </a:solidFill>
              </a:rPr>
              <a:t>Le pagine vengono analizzate una alla volta e si sovrappongono l’una alle altre in modo da non perdere nessuna informazione. </a:t>
            </a:r>
          </a:p>
          <a:p>
            <a:pPr algn="just"/>
            <a:r>
              <a:rPr lang="it-IT" sz="1400" dirty="0">
                <a:solidFill>
                  <a:schemeClr val="bg1"/>
                </a:solidFill>
              </a:rPr>
              <a:t>Se le funzionalità sono più </a:t>
            </a:r>
            <a:r>
              <a:rPr lang="it-IT" sz="1400">
                <a:solidFill>
                  <a:schemeClr val="bg1"/>
                </a:solidFill>
              </a:rPr>
              <a:t>grandi delle </a:t>
            </a:r>
            <a:r>
              <a:rPr lang="it-IT" sz="1400" dirty="0">
                <a:solidFill>
                  <a:schemeClr val="bg1"/>
                </a:solidFill>
              </a:rPr>
              <a:t>pagine o del buffer, in tal caso aumentare  le rispettive dimensioni. </a:t>
            </a:r>
          </a:p>
          <a:p>
            <a:pPr marL="152400" indent="0" algn="just">
              <a:buNone/>
            </a:pPr>
            <a:endParaRPr lang="it-IT" dirty="0"/>
          </a:p>
          <a:p>
            <a:pPr marL="152400" indent="0" algn="just">
              <a:buNone/>
            </a:pPr>
            <a:endParaRPr lang="it-IT" dirty="0"/>
          </a:p>
          <a:p>
            <a:pPr marL="152400" indent="0" algn="just">
              <a:buNone/>
            </a:pPr>
            <a:r>
              <a:rPr lang="it-IT" dirty="0"/>
              <a:t>         </a:t>
            </a:r>
          </a:p>
        </p:txBody>
      </p:sp>
      <p:sp>
        <p:nvSpPr>
          <p:cNvPr id="3" name="Title 2">
            <a:extLst>
              <a:ext uri="{FF2B5EF4-FFF2-40B4-BE49-F238E27FC236}">
                <a16:creationId xmlns:a16="http://schemas.microsoft.com/office/drawing/2014/main" id="{135BD17B-ABC2-402E-82B3-E9996B7E3DB6}"/>
              </a:ext>
            </a:extLst>
          </p:cNvPr>
          <p:cNvSpPr>
            <a:spLocks noGrp="1"/>
          </p:cNvSpPr>
          <p:nvPr>
            <p:ph type="title"/>
          </p:nvPr>
        </p:nvSpPr>
        <p:spPr/>
        <p:txBody>
          <a:bodyPr/>
          <a:lstStyle/>
          <a:p>
            <a:r>
              <a:rPr lang="it-IT" dirty="0">
                <a:solidFill>
                  <a:srgbClr val="FF0000"/>
                </a:solidFill>
              </a:rPr>
              <a:t>ARCHITETTURA </a:t>
            </a:r>
          </a:p>
        </p:txBody>
      </p:sp>
      <p:pic>
        <p:nvPicPr>
          <p:cNvPr id="4" name="Picture 3">
            <a:extLst>
              <a:ext uri="{FF2B5EF4-FFF2-40B4-BE49-F238E27FC236}">
                <a16:creationId xmlns:a16="http://schemas.microsoft.com/office/drawing/2014/main" id="{7085DCC6-7609-4EB8-90DD-F16FEF2F3F6E}"/>
              </a:ext>
            </a:extLst>
          </p:cNvPr>
          <p:cNvPicPr>
            <a:picLocks noChangeAspect="1"/>
          </p:cNvPicPr>
          <p:nvPr/>
        </p:nvPicPr>
        <p:blipFill>
          <a:blip r:embed="rId2"/>
          <a:stretch>
            <a:fillRect/>
          </a:stretch>
        </p:blipFill>
        <p:spPr>
          <a:xfrm>
            <a:off x="1007272" y="2767154"/>
            <a:ext cx="6864760" cy="1873164"/>
          </a:xfrm>
          <a:prstGeom prst="rect">
            <a:avLst/>
          </a:prstGeom>
        </p:spPr>
      </p:pic>
      <p:sp>
        <p:nvSpPr>
          <p:cNvPr id="5" name="TextBox 4">
            <a:extLst>
              <a:ext uri="{FF2B5EF4-FFF2-40B4-BE49-F238E27FC236}">
                <a16:creationId xmlns:a16="http://schemas.microsoft.com/office/drawing/2014/main" id="{4417A6A9-99F6-45AC-8497-05EE6E3945E8}"/>
              </a:ext>
            </a:extLst>
          </p:cNvPr>
          <p:cNvSpPr txBox="1"/>
          <p:nvPr/>
        </p:nvSpPr>
        <p:spPr>
          <a:xfrm>
            <a:off x="1139620" y="4640318"/>
            <a:ext cx="6864760" cy="307777"/>
          </a:xfrm>
          <a:prstGeom prst="rect">
            <a:avLst/>
          </a:prstGeom>
          <a:noFill/>
        </p:spPr>
        <p:txBody>
          <a:bodyPr wrap="square" rtlCol="0">
            <a:spAutoFit/>
          </a:bodyPr>
          <a:lstStyle/>
          <a:p>
            <a:r>
              <a:rPr lang="it-IT" dirty="0">
                <a:solidFill>
                  <a:srgbClr val="00B050"/>
                </a:solidFill>
              </a:rPr>
              <a:t>Fig 3: Fonte: Manual Bulk-Extractor – image_process</a:t>
            </a:r>
          </a:p>
        </p:txBody>
      </p:sp>
    </p:spTree>
    <p:extLst>
      <p:ext uri="{BB962C8B-B14F-4D97-AF65-F5344CB8AC3E}">
        <p14:creationId xmlns:p14="http://schemas.microsoft.com/office/powerpoint/2010/main" val="4215312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8FACF-52A6-4F56-84A3-171FA2F9FF4B}"/>
              </a:ext>
            </a:extLst>
          </p:cNvPr>
          <p:cNvSpPr>
            <a:spLocks noGrp="1"/>
          </p:cNvSpPr>
          <p:nvPr>
            <p:ph type="body" idx="1"/>
          </p:nvPr>
        </p:nvSpPr>
        <p:spPr/>
        <p:txBody>
          <a:bodyPr/>
          <a:lstStyle/>
          <a:p>
            <a:pPr marL="152400" indent="0">
              <a:buNone/>
            </a:pPr>
            <a:r>
              <a:rPr lang="it-IT" sz="1400" dirty="0"/>
              <a:t>Inoltre, Bulk-Extractor fornisce molte altre funzionalità di ottimizzazione utilizzate principalmente per ricerche avanzate. </a:t>
            </a:r>
          </a:p>
        </p:txBody>
      </p:sp>
      <p:sp>
        <p:nvSpPr>
          <p:cNvPr id="3" name="Title 2">
            <a:extLst>
              <a:ext uri="{FF2B5EF4-FFF2-40B4-BE49-F238E27FC236}">
                <a16:creationId xmlns:a16="http://schemas.microsoft.com/office/drawing/2014/main" id="{562BEADA-F4D6-4205-9841-EBDFF789277E}"/>
              </a:ext>
            </a:extLst>
          </p:cNvPr>
          <p:cNvSpPr>
            <a:spLocks noGrp="1"/>
          </p:cNvSpPr>
          <p:nvPr>
            <p:ph type="title"/>
          </p:nvPr>
        </p:nvSpPr>
        <p:spPr/>
        <p:txBody>
          <a:bodyPr/>
          <a:lstStyle/>
          <a:p>
            <a:endParaRPr lang="it-IT" dirty="0"/>
          </a:p>
        </p:txBody>
      </p:sp>
      <p:pic>
        <p:nvPicPr>
          <p:cNvPr id="4" name="Picture 3">
            <a:extLst>
              <a:ext uri="{FF2B5EF4-FFF2-40B4-BE49-F238E27FC236}">
                <a16:creationId xmlns:a16="http://schemas.microsoft.com/office/drawing/2014/main" id="{5A3FEB8C-448A-4C7F-A110-1B241C359A25}"/>
              </a:ext>
            </a:extLst>
          </p:cNvPr>
          <p:cNvPicPr>
            <a:picLocks noChangeAspect="1"/>
          </p:cNvPicPr>
          <p:nvPr/>
        </p:nvPicPr>
        <p:blipFill>
          <a:blip r:embed="rId2"/>
          <a:stretch>
            <a:fillRect/>
          </a:stretch>
        </p:blipFill>
        <p:spPr>
          <a:xfrm>
            <a:off x="2163536" y="2126680"/>
            <a:ext cx="4816927" cy="2279945"/>
          </a:xfrm>
          <a:prstGeom prst="rect">
            <a:avLst/>
          </a:prstGeom>
        </p:spPr>
      </p:pic>
    </p:spTree>
    <p:extLst>
      <p:ext uri="{BB962C8B-B14F-4D97-AF65-F5344CB8AC3E}">
        <p14:creationId xmlns:p14="http://schemas.microsoft.com/office/powerpoint/2010/main" val="858352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759523-B3B1-4E9D-A81A-2CA1AC12B42E}"/>
              </a:ext>
            </a:extLst>
          </p:cNvPr>
          <p:cNvSpPr>
            <a:spLocks noGrp="1"/>
          </p:cNvSpPr>
          <p:nvPr>
            <p:ph type="body" idx="1"/>
          </p:nvPr>
        </p:nvSpPr>
        <p:spPr>
          <a:xfrm>
            <a:off x="729200" y="1648325"/>
            <a:ext cx="4504538" cy="2851485"/>
          </a:xfrm>
        </p:spPr>
        <p:txBody>
          <a:bodyPr/>
          <a:lstStyle/>
          <a:p>
            <a:r>
              <a:rPr lang="it-IT" sz="1600" dirty="0"/>
              <a:t>L’image_process crea un buffer sbuf_t</a:t>
            </a:r>
          </a:p>
          <a:p>
            <a:endParaRPr lang="it-IT" sz="1600" dirty="0"/>
          </a:p>
          <a:p>
            <a:r>
              <a:rPr lang="it-IT" sz="1600" dirty="0"/>
              <a:t>Ogni buffer contiene i dati, il margine e il percorso del primo byte (pos0) di un dato </a:t>
            </a:r>
          </a:p>
          <a:p>
            <a:endParaRPr lang="it-IT" sz="1600" dirty="0"/>
          </a:p>
          <a:p>
            <a:r>
              <a:rPr lang="it-IT" sz="1600" dirty="0"/>
              <a:t>Ogni buffer viene elaborato da uno / più scanner abilitati </a:t>
            </a:r>
          </a:p>
          <a:p>
            <a:endParaRPr lang="it-IT" dirty="0"/>
          </a:p>
          <a:p>
            <a:endParaRPr lang="it-IT" dirty="0"/>
          </a:p>
        </p:txBody>
      </p:sp>
      <p:pic>
        <p:nvPicPr>
          <p:cNvPr id="6" name="Picture 5">
            <a:extLst>
              <a:ext uri="{FF2B5EF4-FFF2-40B4-BE49-F238E27FC236}">
                <a16:creationId xmlns:a16="http://schemas.microsoft.com/office/drawing/2014/main" id="{F1586012-A3E7-452A-B416-F8186C2A9BA2}"/>
              </a:ext>
            </a:extLst>
          </p:cNvPr>
          <p:cNvPicPr>
            <a:picLocks noChangeAspect="1"/>
          </p:cNvPicPr>
          <p:nvPr/>
        </p:nvPicPr>
        <p:blipFill>
          <a:blip r:embed="rId2"/>
          <a:stretch>
            <a:fillRect/>
          </a:stretch>
        </p:blipFill>
        <p:spPr>
          <a:xfrm>
            <a:off x="5233739" y="1648324"/>
            <a:ext cx="3621504" cy="1949117"/>
          </a:xfrm>
          <a:prstGeom prst="rect">
            <a:avLst/>
          </a:prstGeom>
        </p:spPr>
      </p:pic>
      <p:sp>
        <p:nvSpPr>
          <p:cNvPr id="3" name="TextBox 2">
            <a:extLst>
              <a:ext uri="{FF2B5EF4-FFF2-40B4-BE49-F238E27FC236}">
                <a16:creationId xmlns:a16="http://schemas.microsoft.com/office/drawing/2014/main" id="{5ADADF43-BF3E-4D23-B1CC-24098CF81439}"/>
              </a:ext>
            </a:extLst>
          </p:cNvPr>
          <p:cNvSpPr txBox="1"/>
          <p:nvPr/>
        </p:nvSpPr>
        <p:spPr>
          <a:xfrm>
            <a:off x="5233738" y="3789947"/>
            <a:ext cx="3621504" cy="523220"/>
          </a:xfrm>
          <a:prstGeom prst="rect">
            <a:avLst/>
          </a:prstGeom>
          <a:noFill/>
        </p:spPr>
        <p:txBody>
          <a:bodyPr wrap="square" rtlCol="0">
            <a:spAutoFit/>
          </a:bodyPr>
          <a:lstStyle/>
          <a:p>
            <a:r>
              <a:rPr lang="it-IT" dirty="0">
                <a:solidFill>
                  <a:srgbClr val="00B050"/>
                </a:solidFill>
              </a:rPr>
              <a:t>Fig 4: Fonte: Manual Bulk-Extractor – code buffer </a:t>
            </a:r>
          </a:p>
        </p:txBody>
      </p:sp>
    </p:spTree>
    <p:extLst>
      <p:ext uri="{BB962C8B-B14F-4D97-AF65-F5344CB8AC3E}">
        <p14:creationId xmlns:p14="http://schemas.microsoft.com/office/powerpoint/2010/main" val="340043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1C8181-3159-48D4-A7CC-9FD4C923D3D9}"/>
              </a:ext>
            </a:extLst>
          </p:cNvPr>
          <p:cNvSpPr>
            <a:spLocks noGrp="1"/>
          </p:cNvSpPr>
          <p:nvPr>
            <p:ph type="body" idx="1"/>
          </p:nvPr>
        </p:nvSpPr>
        <p:spPr>
          <a:xfrm>
            <a:off x="729200" y="1626781"/>
            <a:ext cx="7266900" cy="3071694"/>
          </a:xfrm>
        </p:spPr>
        <p:txBody>
          <a:bodyPr/>
          <a:lstStyle/>
          <a:p>
            <a:pPr marL="152400" indent="0" algn="just">
              <a:buNone/>
            </a:pPr>
            <a:r>
              <a:rPr lang="it-IT" sz="1600" dirty="0"/>
              <a:t>Per questa attività progettuale è stato portato avanti uno studio incentrato sulla tematica «Funzionamento logico del tool Bulk_Extractor per il Data Carving. </a:t>
            </a:r>
          </a:p>
          <a:p>
            <a:pPr marL="152400" indent="0" algn="just">
              <a:buNone/>
            </a:pPr>
            <a:endParaRPr lang="it-IT" sz="1600" dirty="0"/>
          </a:p>
          <a:p>
            <a:pPr marL="152400" indent="0" algn="just">
              <a:buNone/>
            </a:pPr>
            <a:r>
              <a:rPr lang="it-IT" sz="1600" dirty="0"/>
              <a:t>Questa tematica è stata divisa in due sezioni: </a:t>
            </a:r>
          </a:p>
          <a:p>
            <a:pPr marL="152400" indent="0" algn="just">
              <a:buNone/>
            </a:pPr>
            <a:endParaRPr lang="it-IT" sz="1600" dirty="0"/>
          </a:p>
          <a:p>
            <a:pPr algn="just">
              <a:buFontTx/>
              <a:buChar char="-"/>
            </a:pPr>
            <a:r>
              <a:rPr lang="it-IT" sz="1600" dirty="0"/>
              <a:t>File Recovery / Data Carving</a:t>
            </a:r>
          </a:p>
          <a:p>
            <a:pPr marL="152400" indent="0" algn="just">
              <a:buNone/>
            </a:pPr>
            <a:endParaRPr lang="it-IT" sz="1600" dirty="0"/>
          </a:p>
          <a:p>
            <a:pPr algn="just">
              <a:buFontTx/>
              <a:buChar char="-"/>
            </a:pPr>
            <a:r>
              <a:rPr lang="it-IT" sz="1600" dirty="0"/>
              <a:t>Funzionamento del tool Bulk-Extractor </a:t>
            </a:r>
          </a:p>
          <a:p>
            <a:pPr algn="just">
              <a:buFontTx/>
              <a:buChar char="-"/>
            </a:pPr>
            <a:endParaRPr lang="it-IT" sz="1600" dirty="0"/>
          </a:p>
          <a:p>
            <a:pPr marL="152400" indent="0" algn="just">
              <a:buNone/>
            </a:pPr>
            <a:endParaRPr lang="it-IT" sz="1600" dirty="0"/>
          </a:p>
          <a:p>
            <a:pPr marL="152400" indent="0" algn="just">
              <a:buNone/>
            </a:pPr>
            <a:r>
              <a:rPr lang="it-IT" sz="1600" dirty="0"/>
              <a:t>Infine, verrà presentata un’analisi forense attraverso il tool Bulk-Extractor. </a:t>
            </a:r>
          </a:p>
        </p:txBody>
      </p:sp>
      <p:sp>
        <p:nvSpPr>
          <p:cNvPr id="5" name="Title 4">
            <a:extLst>
              <a:ext uri="{FF2B5EF4-FFF2-40B4-BE49-F238E27FC236}">
                <a16:creationId xmlns:a16="http://schemas.microsoft.com/office/drawing/2014/main" id="{ABC57587-A683-44BB-B95A-8A4AB280B49B}"/>
              </a:ext>
            </a:extLst>
          </p:cNvPr>
          <p:cNvSpPr>
            <a:spLocks noGrp="1"/>
          </p:cNvSpPr>
          <p:nvPr>
            <p:ph type="title"/>
          </p:nvPr>
        </p:nvSpPr>
        <p:spPr/>
        <p:txBody>
          <a:bodyPr/>
          <a:lstStyle/>
          <a:p>
            <a:r>
              <a:rPr lang="it-IT" dirty="0">
                <a:solidFill>
                  <a:srgbClr val="FF0000"/>
                </a:solidFill>
              </a:rPr>
              <a:t>ABSTRACT</a:t>
            </a:r>
          </a:p>
        </p:txBody>
      </p:sp>
    </p:spTree>
    <p:extLst>
      <p:ext uri="{BB962C8B-B14F-4D97-AF65-F5344CB8AC3E}">
        <p14:creationId xmlns:p14="http://schemas.microsoft.com/office/powerpoint/2010/main" val="67229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 Placeholder 1">
            <a:extLst>
              <a:ext uri="{FF2B5EF4-FFF2-40B4-BE49-F238E27FC236}">
                <a16:creationId xmlns:a16="http://schemas.microsoft.com/office/drawing/2014/main" id="{672F884B-F261-4682-8954-726C4792E882}"/>
              </a:ext>
            </a:extLst>
          </p:cNvPr>
          <p:cNvSpPr>
            <a:spLocks noGrp="1"/>
          </p:cNvSpPr>
          <p:nvPr>
            <p:ph type="body" idx="1"/>
          </p:nvPr>
        </p:nvSpPr>
        <p:spPr>
          <a:xfrm>
            <a:off x="729200" y="944217"/>
            <a:ext cx="7266900" cy="3462408"/>
          </a:xfrm>
        </p:spPr>
        <p:txBody>
          <a:bodyPr/>
          <a:lstStyle/>
          <a:p>
            <a:pPr marL="152400" indent="0" algn="just">
              <a:buNone/>
            </a:pPr>
            <a:r>
              <a:rPr lang="it-IT" b="1" u="sng" dirty="0">
                <a:solidFill>
                  <a:srgbClr val="FFFF00"/>
                </a:solidFill>
              </a:rPr>
              <a:t>Scanner_process: </a:t>
            </a:r>
            <a:r>
              <a:rPr lang="it-IT" dirty="0"/>
              <a:t>gli scanner elaborano gli sbufs (buffer) e ne estraggono le funzionalità (pdf, word). Tutti i buffer vengono elaborati da tutti gli scanner fino a quando non ci sono più buffer da analizzare. </a:t>
            </a:r>
          </a:p>
          <a:p>
            <a:pPr marL="152400" indent="0" algn="just">
              <a:buNone/>
            </a:pPr>
            <a:endParaRPr lang="it-IT" dirty="0"/>
          </a:p>
          <a:p>
            <a:pPr marL="152400" indent="0" algn="just">
              <a:buNone/>
            </a:pPr>
            <a:r>
              <a:rPr lang="it-IT" dirty="0"/>
              <a:t>Esistono due tipi di scanner: </a:t>
            </a:r>
          </a:p>
          <a:p>
            <a:pPr marL="152400" indent="0" algn="just">
              <a:buNone/>
            </a:pPr>
            <a:endParaRPr lang="it-IT" dirty="0"/>
          </a:p>
          <a:p>
            <a:pPr algn="just">
              <a:buFontTx/>
              <a:buChar char="-"/>
            </a:pPr>
            <a:r>
              <a:rPr lang="it-IT" dirty="0">
                <a:solidFill>
                  <a:srgbClr val="FFFF00"/>
                </a:solidFill>
              </a:rPr>
              <a:t>Scanner di base: </a:t>
            </a:r>
            <a:r>
              <a:rPr lang="it-IT" dirty="0"/>
              <a:t>analizzano il buffer e memorizzano le informazioni trovate. </a:t>
            </a:r>
          </a:p>
          <a:p>
            <a:pPr>
              <a:buFontTx/>
              <a:buChar char="-"/>
            </a:pPr>
            <a:endParaRPr lang="it-IT" dirty="0"/>
          </a:p>
          <a:p>
            <a:pPr marL="152400" indent="0">
              <a:buNone/>
            </a:pPr>
            <a:endParaRPr lang="it-IT" dirty="0"/>
          </a:p>
        </p:txBody>
      </p:sp>
      <p:pic>
        <p:nvPicPr>
          <p:cNvPr id="4" name="Picture 3">
            <a:extLst>
              <a:ext uri="{FF2B5EF4-FFF2-40B4-BE49-F238E27FC236}">
                <a16:creationId xmlns:a16="http://schemas.microsoft.com/office/drawing/2014/main" id="{5B60DAD8-3296-4C72-914E-7F4EFD2D172F}"/>
              </a:ext>
            </a:extLst>
          </p:cNvPr>
          <p:cNvPicPr>
            <a:picLocks noChangeAspect="1"/>
          </p:cNvPicPr>
          <p:nvPr/>
        </p:nvPicPr>
        <p:blipFill>
          <a:blip r:embed="rId2"/>
          <a:stretch>
            <a:fillRect/>
          </a:stretch>
        </p:blipFill>
        <p:spPr>
          <a:xfrm>
            <a:off x="1360618" y="2622025"/>
            <a:ext cx="2733675" cy="2076450"/>
          </a:xfrm>
          <a:prstGeom prst="rect">
            <a:avLst/>
          </a:prstGeom>
        </p:spPr>
      </p:pic>
      <p:sp useBgFill="1">
        <p:nvSpPr>
          <p:cNvPr id="6" name="Thought Bubble: Cloud 5">
            <a:extLst>
              <a:ext uri="{FF2B5EF4-FFF2-40B4-BE49-F238E27FC236}">
                <a16:creationId xmlns:a16="http://schemas.microsoft.com/office/drawing/2014/main" id="{DB1EDB4F-AA77-4591-8CD7-9FDE1BFA7E91}"/>
              </a:ext>
            </a:extLst>
          </p:cNvPr>
          <p:cNvSpPr/>
          <p:nvPr/>
        </p:nvSpPr>
        <p:spPr>
          <a:xfrm>
            <a:off x="4563103" y="2416589"/>
            <a:ext cx="1718427" cy="406324"/>
          </a:xfrm>
          <a:prstGeom prst="cloudCallout">
            <a:avLst>
              <a:gd name="adj1" fmla="val -74786"/>
              <a:gd name="adj2" fmla="val 982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Contiene indirizzi email </a:t>
            </a:r>
          </a:p>
        </p:txBody>
      </p:sp>
      <p:sp useBgFill="1">
        <p:nvSpPr>
          <p:cNvPr id="10" name="Thought Bubble: Cloud 9">
            <a:extLst>
              <a:ext uri="{FF2B5EF4-FFF2-40B4-BE49-F238E27FC236}">
                <a16:creationId xmlns:a16="http://schemas.microsoft.com/office/drawing/2014/main" id="{7F73B2EE-AA30-4AC6-8698-14F0CFA17AEE}"/>
              </a:ext>
            </a:extLst>
          </p:cNvPr>
          <p:cNvSpPr/>
          <p:nvPr/>
        </p:nvSpPr>
        <p:spPr>
          <a:xfrm>
            <a:off x="4592369" y="3192499"/>
            <a:ext cx="2076788" cy="619157"/>
          </a:xfrm>
          <a:prstGeom prst="cloudCallout">
            <a:avLst>
              <a:gd name="adj1" fmla="val -75329"/>
              <a:gd name="adj2" fmla="val 23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Include ID_message, , date, subject, cookie e informazioni sull’host</a:t>
            </a:r>
          </a:p>
        </p:txBody>
      </p:sp>
      <p:sp useBgFill="1">
        <p:nvSpPr>
          <p:cNvPr id="11" name="Thought Bubble: Cloud 10">
            <a:extLst>
              <a:ext uri="{FF2B5EF4-FFF2-40B4-BE49-F238E27FC236}">
                <a16:creationId xmlns:a16="http://schemas.microsoft.com/office/drawing/2014/main" id="{AA0A07E2-47B9-42C1-BCE5-5F30C90511F0}"/>
              </a:ext>
            </a:extLst>
          </p:cNvPr>
          <p:cNvSpPr/>
          <p:nvPr/>
        </p:nvSpPr>
        <p:spPr>
          <a:xfrm>
            <a:off x="4685326" y="4085912"/>
            <a:ext cx="2191787" cy="410177"/>
          </a:xfrm>
          <a:prstGeom prst="cloudCallout">
            <a:avLst>
              <a:gd name="adj1" fmla="val -76322"/>
              <a:gd name="adj2" fmla="val 13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Contiene IP addresses, host names</a:t>
            </a:r>
          </a:p>
        </p:txBody>
      </p:sp>
      <p:sp>
        <p:nvSpPr>
          <p:cNvPr id="12" name="TextBox 11">
            <a:extLst>
              <a:ext uri="{FF2B5EF4-FFF2-40B4-BE49-F238E27FC236}">
                <a16:creationId xmlns:a16="http://schemas.microsoft.com/office/drawing/2014/main" id="{A561AB99-910B-4BFE-B7D0-EE544006129D}"/>
              </a:ext>
            </a:extLst>
          </p:cNvPr>
          <p:cNvSpPr txBox="1"/>
          <p:nvPr/>
        </p:nvSpPr>
        <p:spPr>
          <a:xfrm>
            <a:off x="1360617" y="4776212"/>
            <a:ext cx="4057251" cy="276999"/>
          </a:xfrm>
          <a:prstGeom prst="rect">
            <a:avLst/>
          </a:prstGeom>
          <a:noFill/>
        </p:spPr>
        <p:txBody>
          <a:bodyPr wrap="square" rtlCol="0">
            <a:spAutoFit/>
          </a:bodyPr>
          <a:lstStyle/>
          <a:p>
            <a:r>
              <a:rPr lang="it-IT" sz="1200" dirty="0">
                <a:solidFill>
                  <a:srgbClr val="00B050"/>
                </a:solidFill>
              </a:rPr>
              <a:t>Fig 5: Fonte: Manual Bulk-Extractor – scanner_process</a:t>
            </a:r>
            <a:endParaRPr lang="it-IT" sz="1200" dirty="0"/>
          </a:p>
        </p:txBody>
      </p:sp>
    </p:spTree>
    <p:extLst>
      <p:ext uri="{BB962C8B-B14F-4D97-AF65-F5344CB8AC3E}">
        <p14:creationId xmlns:p14="http://schemas.microsoft.com/office/powerpoint/2010/main" val="358403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4B3B2-D930-4767-BD9F-025E454C2073}"/>
              </a:ext>
            </a:extLst>
          </p:cNvPr>
          <p:cNvSpPr>
            <a:spLocks noGrp="1"/>
          </p:cNvSpPr>
          <p:nvPr>
            <p:ph type="body" idx="1"/>
          </p:nvPr>
        </p:nvSpPr>
        <p:spPr>
          <a:xfrm>
            <a:off x="729200" y="940633"/>
            <a:ext cx="4360157" cy="3720825"/>
          </a:xfrm>
        </p:spPr>
        <p:txBody>
          <a:bodyPr/>
          <a:lstStyle/>
          <a:p>
            <a:pPr marL="152400" indent="0" algn="just">
              <a:buNone/>
            </a:pPr>
            <a:r>
              <a:rPr lang="it-IT" sz="1600" dirty="0">
                <a:solidFill>
                  <a:srgbClr val="FFFF00"/>
                </a:solidFill>
              </a:rPr>
              <a:t>- </a:t>
            </a:r>
            <a:r>
              <a:rPr lang="it-IT" sz="1600" b="1" dirty="0">
                <a:solidFill>
                  <a:srgbClr val="FFFF00"/>
                </a:solidFill>
              </a:rPr>
              <a:t>Scanner ricorsivi: </a:t>
            </a:r>
            <a:r>
              <a:rPr lang="it-IT" sz="1600" dirty="0">
                <a:solidFill>
                  <a:schemeClr val="bg1"/>
                </a:solidFill>
              </a:rPr>
              <a:t>decodificano i dati e li restituiscono al image_process per la rianalisi. Utilizzando questo metodo, vengono trovati gli indirizzi email nei file compressi. </a:t>
            </a:r>
          </a:p>
          <a:p>
            <a:pPr algn="just">
              <a:buFontTx/>
              <a:buChar char="-"/>
            </a:pPr>
            <a:endParaRPr lang="it-IT" sz="1600" dirty="0">
              <a:solidFill>
                <a:schemeClr val="bg1"/>
              </a:solidFill>
            </a:endParaRPr>
          </a:p>
          <a:p>
            <a:pPr marL="152400" indent="0" algn="just">
              <a:buNone/>
            </a:pPr>
            <a:r>
              <a:rPr lang="it-IT" sz="1600" dirty="0">
                <a:solidFill>
                  <a:schemeClr val="bg1"/>
                </a:solidFill>
              </a:rPr>
              <a:t>Ad esempio, lo scanner scan_zip: </a:t>
            </a:r>
          </a:p>
          <a:p>
            <a:pPr marL="152400" indent="0" algn="just">
              <a:buNone/>
            </a:pPr>
            <a:endParaRPr lang="it-IT" sz="1600" dirty="0">
              <a:solidFill>
                <a:schemeClr val="bg1"/>
              </a:solidFill>
            </a:endParaRPr>
          </a:p>
          <a:p>
            <a:pPr algn="just"/>
            <a:r>
              <a:rPr lang="it-IT" sz="1600" dirty="0">
                <a:solidFill>
                  <a:schemeClr val="bg1"/>
                </a:solidFill>
              </a:rPr>
              <a:t>Rileva i file zip</a:t>
            </a:r>
          </a:p>
          <a:p>
            <a:pPr algn="just"/>
            <a:endParaRPr lang="it-IT" sz="1600" dirty="0">
              <a:solidFill>
                <a:schemeClr val="bg1"/>
              </a:solidFill>
            </a:endParaRPr>
          </a:p>
          <a:p>
            <a:pPr algn="just"/>
            <a:r>
              <a:rPr lang="it-IT" sz="1600" dirty="0">
                <a:solidFill>
                  <a:schemeClr val="bg1"/>
                </a:solidFill>
              </a:rPr>
              <a:t>Registra l’intestazione zip come una funzione XML </a:t>
            </a:r>
          </a:p>
          <a:p>
            <a:pPr algn="just"/>
            <a:endParaRPr lang="it-IT" sz="1600" dirty="0">
              <a:solidFill>
                <a:schemeClr val="bg1"/>
              </a:solidFill>
            </a:endParaRPr>
          </a:p>
          <a:p>
            <a:pPr algn="just"/>
            <a:r>
              <a:rPr lang="it-IT" sz="1600" dirty="0">
                <a:solidFill>
                  <a:schemeClr val="bg1"/>
                </a:solidFill>
              </a:rPr>
              <a:t>Decomprime i dati </a:t>
            </a:r>
          </a:p>
          <a:p>
            <a:pPr algn="just"/>
            <a:endParaRPr lang="it-IT" sz="1600" dirty="0">
              <a:solidFill>
                <a:schemeClr val="bg1"/>
              </a:solidFill>
            </a:endParaRPr>
          </a:p>
          <a:p>
            <a:pPr algn="just"/>
            <a:r>
              <a:rPr lang="it-IT" sz="1600" dirty="0">
                <a:solidFill>
                  <a:schemeClr val="bg1"/>
                </a:solidFill>
              </a:rPr>
              <a:t>Restituisce i dati compressi all’ image_process </a:t>
            </a:r>
          </a:p>
          <a:p>
            <a:endParaRPr lang="it-IT" dirty="0">
              <a:solidFill>
                <a:schemeClr val="bg1"/>
              </a:solidFill>
            </a:endParaRPr>
          </a:p>
          <a:p>
            <a:endParaRPr lang="it-IT" dirty="0">
              <a:solidFill>
                <a:schemeClr val="bg1"/>
              </a:solidFill>
            </a:endParaRPr>
          </a:p>
          <a:p>
            <a:pPr marL="152400" indent="0">
              <a:buNone/>
            </a:pPr>
            <a:endParaRPr lang="it-IT" dirty="0">
              <a:solidFill>
                <a:schemeClr val="bg1"/>
              </a:solidFill>
            </a:endParaRPr>
          </a:p>
        </p:txBody>
      </p:sp>
      <p:pic>
        <p:nvPicPr>
          <p:cNvPr id="4" name="Picture 3">
            <a:extLst>
              <a:ext uri="{FF2B5EF4-FFF2-40B4-BE49-F238E27FC236}">
                <a16:creationId xmlns:a16="http://schemas.microsoft.com/office/drawing/2014/main" id="{964C2018-897B-4AA9-83C9-8EE1EF2B6DA6}"/>
              </a:ext>
            </a:extLst>
          </p:cNvPr>
          <p:cNvPicPr>
            <a:picLocks noChangeAspect="1"/>
          </p:cNvPicPr>
          <p:nvPr/>
        </p:nvPicPr>
        <p:blipFill>
          <a:blip r:embed="rId2"/>
          <a:stretch>
            <a:fillRect/>
          </a:stretch>
        </p:blipFill>
        <p:spPr>
          <a:xfrm>
            <a:off x="5161547" y="1684421"/>
            <a:ext cx="3838074" cy="2346158"/>
          </a:xfrm>
          <a:prstGeom prst="rect">
            <a:avLst/>
          </a:prstGeom>
        </p:spPr>
      </p:pic>
      <p:sp>
        <p:nvSpPr>
          <p:cNvPr id="5" name="TextBox 4">
            <a:extLst>
              <a:ext uri="{FF2B5EF4-FFF2-40B4-BE49-F238E27FC236}">
                <a16:creationId xmlns:a16="http://schemas.microsoft.com/office/drawing/2014/main" id="{BDA0E2D3-0D3F-4D55-8B6A-CD9981C5A410}"/>
              </a:ext>
            </a:extLst>
          </p:cNvPr>
          <p:cNvSpPr txBox="1"/>
          <p:nvPr/>
        </p:nvSpPr>
        <p:spPr>
          <a:xfrm>
            <a:off x="5089357" y="4066056"/>
            <a:ext cx="3982454" cy="677108"/>
          </a:xfrm>
          <a:prstGeom prst="rect">
            <a:avLst/>
          </a:prstGeom>
          <a:noFill/>
        </p:spPr>
        <p:txBody>
          <a:bodyPr wrap="square" rtlCol="0">
            <a:spAutoFit/>
          </a:bodyPr>
          <a:lstStyle/>
          <a:p>
            <a:r>
              <a:rPr lang="it-IT" sz="1200" dirty="0">
                <a:solidFill>
                  <a:srgbClr val="00B050"/>
                </a:solidFill>
              </a:rPr>
              <a:t>Fig 6: Fonte: Manual Bulk-Extractor – scanner_process (ricorsive)  </a:t>
            </a:r>
          </a:p>
          <a:p>
            <a:endParaRPr lang="it-IT" dirty="0"/>
          </a:p>
        </p:txBody>
      </p:sp>
    </p:spTree>
    <p:extLst>
      <p:ext uri="{BB962C8B-B14F-4D97-AF65-F5344CB8AC3E}">
        <p14:creationId xmlns:p14="http://schemas.microsoft.com/office/powerpoint/2010/main" val="7391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89C22E-821A-4910-891E-821CAFCB9138}"/>
              </a:ext>
            </a:extLst>
          </p:cNvPr>
          <p:cNvSpPr>
            <a:spLocks noGrp="1"/>
          </p:cNvSpPr>
          <p:nvPr>
            <p:ph type="body" idx="1"/>
          </p:nvPr>
        </p:nvSpPr>
        <p:spPr>
          <a:xfrm>
            <a:off x="729200" y="1269242"/>
            <a:ext cx="7266900" cy="3137383"/>
          </a:xfrm>
        </p:spPr>
        <p:txBody>
          <a:bodyPr/>
          <a:lstStyle/>
          <a:p>
            <a:pPr marL="152400" indent="0" algn="just">
              <a:buNone/>
            </a:pPr>
            <a:r>
              <a:rPr lang="it-IT" sz="1600" dirty="0"/>
              <a:t>Estraggono dai file zip un numero elevato di funzionalità (email, pdf, word)  che potrebbero rallentare in modo significativo l’elaborazione del tool. Per evitare questo problema, Bulk-Extractor implementa tre azioni, tra cui: </a:t>
            </a:r>
          </a:p>
          <a:p>
            <a:pPr marL="152400" indent="0" algn="just">
              <a:buNone/>
            </a:pPr>
            <a:endParaRPr lang="it-IT" sz="1600" dirty="0"/>
          </a:p>
          <a:p>
            <a:pPr algn="just"/>
            <a:r>
              <a:rPr lang="it-IT" sz="1600" dirty="0"/>
              <a:t>Viene decompressa solo una parte configurabile di ciascun flusso compresso</a:t>
            </a:r>
          </a:p>
          <a:p>
            <a:pPr algn="just"/>
            <a:endParaRPr lang="it-IT" sz="1600" dirty="0"/>
          </a:p>
          <a:p>
            <a:pPr algn="just"/>
            <a:r>
              <a:rPr lang="it-IT" sz="1600" dirty="0"/>
              <a:t>L’image_process non utilizza gli scanner ricorsivi se la profondità raggiunge un limite configurabile (max 5 ricorsioni) </a:t>
            </a:r>
          </a:p>
          <a:p>
            <a:pPr algn="just"/>
            <a:endParaRPr lang="it-IT" sz="1600" dirty="0"/>
          </a:p>
          <a:p>
            <a:pPr algn="just"/>
            <a:r>
              <a:rPr lang="it-IT" sz="1600" dirty="0"/>
              <a:t> Calcola l’hash per ciascuna regione compressa prima della decompressione e le regioni che hanno lo stesso valore hash vengono decompresse una sola volta. </a:t>
            </a:r>
          </a:p>
          <a:p>
            <a:pPr>
              <a:buFontTx/>
              <a:buChar char="-"/>
            </a:pPr>
            <a:endParaRPr lang="it-IT" dirty="0"/>
          </a:p>
          <a:p>
            <a:pPr marL="152400" indent="0">
              <a:buNone/>
            </a:pPr>
            <a:endParaRPr lang="it-IT" dirty="0"/>
          </a:p>
        </p:txBody>
      </p:sp>
      <p:sp>
        <p:nvSpPr>
          <p:cNvPr id="3" name="Title 2">
            <a:extLst>
              <a:ext uri="{FF2B5EF4-FFF2-40B4-BE49-F238E27FC236}">
                <a16:creationId xmlns:a16="http://schemas.microsoft.com/office/drawing/2014/main" id="{9C5EC8ED-36B1-4F7E-90DF-444FBA24D56E}"/>
              </a:ext>
            </a:extLst>
          </p:cNvPr>
          <p:cNvSpPr>
            <a:spLocks noGrp="1"/>
          </p:cNvSpPr>
          <p:nvPr>
            <p:ph type="title"/>
          </p:nvPr>
        </p:nvSpPr>
        <p:spPr/>
        <p:txBody>
          <a:bodyPr/>
          <a:lstStyle/>
          <a:p>
            <a:r>
              <a:rPr lang="it-IT" dirty="0">
                <a:solidFill>
                  <a:srgbClr val="FF0000"/>
                </a:solidFill>
              </a:rPr>
              <a:t>SVANTAGGIO DEGLI SCANNER RICORSIVI</a:t>
            </a:r>
          </a:p>
        </p:txBody>
      </p:sp>
    </p:spTree>
    <p:extLst>
      <p:ext uri="{BB962C8B-B14F-4D97-AF65-F5344CB8AC3E}">
        <p14:creationId xmlns:p14="http://schemas.microsoft.com/office/powerpoint/2010/main" val="1514890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03D6F0-6808-4407-9B31-E1C444454FE9}"/>
              </a:ext>
            </a:extLst>
          </p:cNvPr>
          <p:cNvSpPr>
            <a:spLocks noGrp="1"/>
          </p:cNvSpPr>
          <p:nvPr>
            <p:ph type="body" idx="1"/>
          </p:nvPr>
        </p:nvSpPr>
        <p:spPr>
          <a:xfrm>
            <a:off x="729200" y="1050878"/>
            <a:ext cx="7266900" cy="3355747"/>
          </a:xfrm>
        </p:spPr>
        <p:txBody>
          <a:bodyPr/>
          <a:lstStyle/>
          <a:p>
            <a:pPr marL="152400" indent="0" algn="just">
              <a:buNone/>
            </a:pPr>
            <a:r>
              <a:rPr lang="it-IT" sz="1400" b="1" u="sng" dirty="0">
                <a:solidFill>
                  <a:srgbClr val="FFFF00"/>
                </a:solidFill>
              </a:rPr>
              <a:t>Feature_files</a:t>
            </a:r>
            <a:r>
              <a:rPr lang="it-IT" sz="1400" b="1" u="sng" dirty="0"/>
              <a:t>: </a:t>
            </a:r>
            <a:r>
              <a:rPr lang="it-IT" sz="1400" dirty="0"/>
              <a:t>vengono utilizzate per memorizzare le funzionalità rilevate dagli scanner e per implementare l’istogramma. </a:t>
            </a:r>
          </a:p>
          <a:p>
            <a:pPr marL="152400" indent="0" algn="just">
              <a:buNone/>
            </a:pPr>
            <a:endParaRPr lang="it-IT" sz="1400" dirty="0"/>
          </a:p>
          <a:p>
            <a:pPr algn="just">
              <a:buFont typeface="Wingdings" panose="05000000000000000000" pitchFamily="2" charset="2"/>
              <a:buChar char="Ø"/>
            </a:pPr>
            <a:r>
              <a:rPr lang="it-IT" sz="1400" dirty="0"/>
              <a:t>Ogni feature_files contiene: </a:t>
            </a:r>
          </a:p>
          <a:p>
            <a:pPr marL="152400" indent="0" algn="just">
              <a:buNone/>
            </a:pPr>
            <a:endParaRPr lang="it-IT" sz="1400" dirty="0"/>
          </a:p>
          <a:p>
            <a:pPr algn="just">
              <a:buFontTx/>
              <a:buChar char="-"/>
            </a:pPr>
            <a:r>
              <a:rPr lang="it-IT" sz="1400" dirty="0"/>
              <a:t>Offset della funzione trovata</a:t>
            </a:r>
          </a:p>
          <a:p>
            <a:pPr algn="just">
              <a:buFontTx/>
              <a:buChar char="-"/>
            </a:pPr>
            <a:r>
              <a:rPr lang="it-IT" sz="1400" dirty="0"/>
              <a:t>La funzione stessa</a:t>
            </a:r>
          </a:p>
          <a:p>
            <a:pPr algn="just">
              <a:buFontTx/>
              <a:buChar char="-"/>
            </a:pPr>
            <a:r>
              <a:rPr lang="it-IT" sz="1400" dirty="0"/>
              <a:t>Numero di byte che precedono e seguono la funzione </a:t>
            </a:r>
          </a:p>
          <a:p>
            <a:pPr algn="just">
              <a:buFontTx/>
              <a:buChar char="-"/>
            </a:pPr>
            <a:endParaRPr lang="it-IT" sz="1400" dirty="0"/>
          </a:p>
          <a:p>
            <a:pPr algn="just">
              <a:buFont typeface="Wingdings" panose="05000000000000000000" pitchFamily="2" charset="2"/>
              <a:buChar char="Ø"/>
            </a:pPr>
            <a:r>
              <a:rPr lang="it-IT" sz="1400" dirty="0"/>
              <a:t>Le feature_files non sono ordinate ma dipendono dall’ordine dei thread multipli. </a:t>
            </a:r>
          </a:p>
          <a:p>
            <a:pPr algn="just">
              <a:buFont typeface="Wingdings" panose="05000000000000000000" pitchFamily="2" charset="2"/>
              <a:buChar char="Ø"/>
            </a:pPr>
            <a:endParaRPr lang="it-IT" sz="1400" dirty="0"/>
          </a:p>
          <a:p>
            <a:pPr algn="just">
              <a:buFont typeface="Wingdings" panose="05000000000000000000" pitchFamily="2" charset="2"/>
              <a:buChar char="Ø"/>
            </a:pPr>
            <a:endParaRPr lang="it-IT" sz="1400" dirty="0"/>
          </a:p>
          <a:p>
            <a:pPr algn="just">
              <a:buFont typeface="Wingdings" panose="05000000000000000000" pitchFamily="2" charset="2"/>
              <a:buChar char="Ø"/>
            </a:pPr>
            <a:r>
              <a:rPr lang="it-IT" sz="1400" dirty="0"/>
              <a:t>Di conseguenza, l’esecuzione di Bulk-Extractor due volte sullo stesso dispositivo avrà probabilmente come risultato le stesse feature_files, ma l’ordine è diverso. </a:t>
            </a:r>
          </a:p>
          <a:p>
            <a:pPr marL="152400" indent="0">
              <a:buNone/>
            </a:pPr>
            <a:endParaRPr lang="it-IT" dirty="0"/>
          </a:p>
        </p:txBody>
      </p:sp>
    </p:spTree>
    <p:extLst>
      <p:ext uri="{BB962C8B-B14F-4D97-AF65-F5344CB8AC3E}">
        <p14:creationId xmlns:p14="http://schemas.microsoft.com/office/powerpoint/2010/main" val="2001915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606E15-B2F5-475C-853A-85334BE99E93}"/>
              </a:ext>
            </a:extLst>
          </p:cNvPr>
          <p:cNvSpPr>
            <a:spLocks noGrp="1"/>
          </p:cNvSpPr>
          <p:nvPr>
            <p:ph type="body" idx="1"/>
          </p:nvPr>
        </p:nvSpPr>
        <p:spPr>
          <a:xfrm>
            <a:off x="729200" y="900751"/>
            <a:ext cx="7266900" cy="1317793"/>
          </a:xfrm>
        </p:spPr>
        <p:txBody>
          <a:bodyPr/>
          <a:lstStyle/>
          <a:p>
            <a:pPr marL="152400" indent="0" algn="just">
              <a:buNone/>
            </a:pPr>
            <a:r>
              <a:rPr lang="it-IT" sz="1400" dirty="0"/>
              <a:t>Le </a:t>
            </a:r>
            <a:r>
              <a:rPr lang="it-IT" sz="1400" b="1" i="1" dirty="0"/>
              <a:t>feature_files  </a:t>
            </a:r>
            <a:r>
              <a:rPr lang="it-IT" sz="1400" dirty="0"/>
              <a:t>vengono rappresentate in colonne: </a:t>
            </a:r>
          </a:p>
          <a:p>
            <a:pPr algn="just">
              <a:buFontTx/>
              <a:buChar char="-"/>
            </a:pPr>
            <a:r>
              <a:rPr lang="it-IT" sz="1400" dirty="0"/>
              <a:t>La prima colonna è il percorso forense all’interno del file di prova</a:t>
            </a:r>
          </a:p>
          <a:p>
            <a:pPr algn="just">
              <a:buFontTx/>
              <a:buChar char="-"/>
            </a:pPr>
            <a:r>
              <a:rPr lang="it-IT" sz="1400" dirty="0"/>
              <a:t>La seconda colonna è l’indirizzo email estratto </a:t>
            </a:r>
          </a:p>
          <a:p>
            <a:pPr algn="just">
              <a:buFontTx/>
              <a:buChar char="-"/>
            </a:pPr>
            <a:r>
              <a:rPr lang="it-IT" sz="1400" dirty="0"/>
              <a:t>La terza colonna è l’indirizzo email nel contesto (i caratteri non stampabili sono rappresentati con «_»). </a:t>
            </a:r>
          </a:p>
        </p:txBody>
      </p:sp>
      <p:sp>
        <p:nvSpPr>
          <p:cNvPr id="6" name="TextBox 5">
            <a:extLst>
              <a:ext uri="{FF2B5EF4-FFF2-40B4-BE49-F238E27FC236}">
                <a16:creationId xmlns:a16="http://schemas.microsoft.com/office/drawing/2014/main" id="{647EA32E-1973-434E-9898-83ACFAFF3AD4}"/>
              </a:ext>
            </a:extLst>
          </p:cNvPr>
          <p:cNvSpPr txBox="1"/>
          <p:nvPr/>
        </p:nvSpPr>
        <p:spPr>
          <a:xfrm>
            <a:off x="982663" y="4120988"/>
            <a:ext cx="6659720" cy="307777"/>
          </a:xfrm>
          <a:prstGeom prst="rect">
            <a:avLst/>
          </a:prstGeom>
          <a:noFill/>
        </p:spPr>
        <p:txBody>
          <a:bodyPr wrap="square" rtlCol="0">
            <a:spAutoFit/>
          </a:bodyPr>
          <a:lstStyle/>
          <a:p>
            <a:r>
              <a:rPr lang="it-IT" dirty="0">
                <a:solidFill>
                  <a:srgbClr val="00B050"/>
                </a:solidFill>
              </a:rPr>
              <a:t>Fig 7: Fonte: Simson L. Garfinkel – Estrazione features_files </a:t>
            </a:r>
          </a:p>
        </p:txBody>
      </p:sp>
      <p:pic>
        <p:nvPicPr>
          <p:cNvPr id="3" name="Picture 2">
            <a:extLst>
              <a:ext uri="{FF2B5EF4-FFF2-40B4-BE49-F238E27FC236}">
                <a16:creationId xmlns:a16="http://schemas.microsoft.com/office/drawing/2014/main" id="{6E0E059C-F105-4CD8-9FB2-74646A6418A2}"/>
              </a:ext>
            </a:extLst>
          </p:cNvPr>
          <p:cNvPicPr>
            <a:picLocks noChangeAspect="1"/>
          </p:cNvPicPr>
          <p:nvPr/>
        </p:nvPicPr>
        <p:blipFill>
          <a:blip r:embed="rId2"/>
          <a:stretch>
            <a:fillRect/>
          </a:stretch>
        </p:blipFill>
        <p:spPr>
          <a:xfrm>
            <a:off x="982663" y="2218544"/>
            <a:ext cx="6511368" cy="1850695"/>
          </a:xfrm>
          <a:prstGeom prst="rect">
            <a:avLst/>
          </a:prstGeom>
        </p:spPr>
      </p:pic>
    </p:spTree>
    <p:extLst>
      <p:ext uri="{BB962C8B-B14F-4D97-AF65-F5344CB8AC3E}">
        <p14:creationId xmlns:p14="http://schemas.microsoft.com/office/powerpoint/2010/main" val="3826595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E6A2FD-4F17-44DC-A556-F0B6EF6159AF}"/>
              </a:ext>
            </a:extLst>
          </p:cNvPr>
          <p:cNvSpPr>
            <a:spLocks noGrp="1"/>
          </p:cNvSpPr>
          <p:nvPr>
            <p:ph type="body" idx="1"/>
          </p:nvPr>
        </p:nvSpPr>
        <p:spPr>
          <a:xfrm>
            <a:off x="729199" y="1247025"/>
            <a:ext cx="7669365" cy="3583392"/>
          </a:xfrm>
        </p:spPr>
        <p:txBody>
          <a:bodyPr/>
          <a:lstStyle/>
          <a:p>
            <a:pPr marL="152400" indent="0" algn="just">
              <a:buNone/>
            </a:pPr>
            <a:r>
              <a:rPr lang="it-IT" sz="1300" dirty="0"/>
              <a:t>Se il file risiede all’interno di un file ZIP, come possiamo ottenere le informazioni? </a:t>
            </a:r>
          </a:p>
          <a:p>
            <a:pPr algn="just"/>
            <a:r>
              <a:rPr lang="it-IT" sz="1300" dirty="0"/>
              <a:t>Editor esadecimale (metodo non efficiente) </a:t>
            </a:r>
          </a:p>
          <a:p>
            <a:pPr algn="just"/>
            <a:r>
              <a:rPr lang="it-IT" sz="1300" dirty="0"/>
              <a:t>Tool Bulk-Extractor (metodo efficiente) </a:t>
            </a:r>
          </a:p>
          <a:p>
            <a:pPr marL="152400" indent="0" algn="just">
              <a:buNone/>
            </a:pPr>
            <a:endParaRPr lang="it-IT" sz="1300" dirty="0"/>
          </a:p>
          <a:p>
            <a:pPr marL="152400" indent="0" algn="just">
              <a:buNone/>
            </a:pPr>
            <a:r>
              <a:rPr lang="it-IT" sz="1300" dirty="0"/>
              <a:t>Nella figura sottostante, notiamo che </a:t>
            </a:r>
            <a:r>
              <a:rPr lang="it-IT" sz="1300" dirty="0">
                <a:hlinkClick r:id="rId2"/>
              </a:rPr>
              <a:t>jbarners@virtuousgeek.org</a:t>
            </a:r>
            <a:r>
              <a:rPr lang="it-IT" sz="1300" dirty="0"/>
              <a:t> viene trovato decomprimendo il flusso gzip trovato all’offset di byte 318,707,924 dall’inizio dell’immagine del disco, l’indirizzo email si verifica 70 byte dall’inizio del flusso decompresso. </a:t>
            </a:r>
          </a:p>
          <a:p>
            <a:pPr marL="152400" indent="0" algn="just">
              <a:buNone/>
            </a:pPr>
            <a:endParaRPr lang="it-IT" sz="1300" dirty="0"/>
          </a:p>
          <a:p>
            <a:pPr marL="152400" indent="0" algn="just">
              <a:buNone/>
            </a:pPr>
            <a:r>
              <a:rPr lang="it-IT" sz="1300" dirty="0"/>
              <a:t>Inoltre, I percorsi forensi possono essere estesi: l'indirizzo e-mail </a:t>
            </a:r>
            <a:r>
              <a:rPr lang="it-IT" sz="1300" dirty="0">
                <a:hlinkClick r:id="rId3"/>
              </a:rPr>
              <a:t>nelson@crynwr.com</a:t>
            </a:r>
            <a:r>
              <a:rPr lang="it-IT" sz="1300" dirty="0"/>
              <a:t>, si trova decomprimendo il flusso gzip che inizia con l'offset di byte 946.315.592; 64000 byte nel flusso decompresso è un secondo flusso compresso; l'indirizzo e-mail si trova a 1600 byte in quello stream. </a:t>
            </a:r>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859FA852-8DED-4D56-893D-58DC2EB5BF42}"/>
              </a:ext>
            </a:extLst>
          </p:cNvPr>
          <p:cNvSpPr>
            <a:spLocks noGrp="1"/>
          </p:cNvSpPr>
          <p:nvPr>
            <p:ph type="title"/>
          </p:nvPr>
        </p:nvSpPr>
        <p:spPr/>
        <p:txBody>
          <a:bodyPr/>
          <a:lstStyle/>
          <a:p>
            <a:r>
              <a:rPr lang="it-IT" dirty="0">
                <a:solidFill>
                  <a:srgbClr val="FF0000"/>
                </a:solidFill>
              </a:rPr>
              <a:t>CURIOSITA’?</a:t>
            </a:r>
          </a:p>
        </p:txBody>
      </p:sp>
      <p:pic>
        <p:nvPicPr>
          <p:cNvPr id="5" name="Picture 4">
            <a:extLst>
              <a:ext uri="{FF2B5EF4-FFF2-40B4-BE49-F238E27FC236}">
                <a16:creationId xmlns:a16="http://schemas.microsoft.com/office/drawing/2014/main" id="{7197F87E-F212-4355-ACC5-72C1E56E235B}"/>
              </a:ext>
            </a:extLst>
          </p:cNvPr>
          <p:cNvPicPr>
            <a:picLocks noChangeAspect="1"/>
          </p:cNvPicPr>
          <p:nvPr/>
        </p:nvPicPr>
        <p:blipFill>
          <a:blip r:embed="rId4"/>
          <a:stretch>
            <a:fillRect/>
          </a:stretch>
        </p:blipFill>
        <p:spPr>
          <a:xfrm>
            <a:off x="1078326" y="3641200"/>
            <a:ext cx="6332192" cy="1057275"/>
          </a:xfrm>
          <a:prstGeom prst="rect">
            <a:avLst/>
          </a:prstGeom>
        </p:spPr>
      </p:pic>
    </p:spTree>
    <p:extLst>
      <p:ext uri="{BB962C8B-B14F-4D97-AF65-F5344CB8AC3E}">
        <p14:creationId xmlns:p14="http://schemas.microsoft.com/office/powerpoint/2010/main" val="3854032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FC9E2-717E-46C8-B1D0-2282AF21A003}"/>
              </a:ext>
            </a:extLst>
          </p:cNvPr>
          <p:cNvSpPr>
            <a:spLocks noGrp="1"/>
          </p:cNvSpPr>
          <p:nvPr>
            <p:ph type="body" idx="1"/>
          </p:nvPr>
        </p:nvSpPr>
        <p:spPr>
          <a:xfrm>
            <a:off x="606288" y="1247025"/>
            <a:ext cx="7742582" cy="3159600"/>
          </a:xfrm>
        </p:spPr>
        <p:txBody>
          <a:bodyPr/>
          <a:lstStyle/>
          <a:p>
            <a:pPr algn="just">
              <a:buFont typeface="Wingdings" panose="05000000000000000000" pitchFamily="2" charset="2"/>
              <a:buChar char="Ø"/>
            </a:pPr>
            <a:endParaRPr lang="it-IT" sz="1400" dirty="0"/>
          </a:p>
          <a:p>
            <a:pPr>
              <a:buFont typeface="Wingdings" panose="05000000000000000000" pitchFamily="2" charset="2"/>
              <a:buChar char="Ø"/>
            </a:pPr>
            <a:endParaRPr lang="it-IT" sz="1400" dirty="0"/>
          </a:p>
          <a:p>
            <a:pPr marL="152400" indent="0" algn="just">
              <a:buNone/>
            </a:pPr>
            <a:r>
              <a:rPr lang="it-IT" sz="1400" dirty="0"/>
              <a:t>Utilizzo </a:t>
            </a:r>
            <a:r>
              <a:rPr lang="it-IT" sz="1400" b="1" dirty="0">
                <a:solidFill>
                  <a:srgbClr val="00B050"/>
                </a:solidFill>
              </a:rPr>
              <a:t>Editor Esadecimale: </a:t>
            </a:r>
            <a:r>
              <a:rPr lang="it-IT" sz="1400" dirty="0"/>
              <a:t>questo approccio non è efficiente quando la funzione/file risiede all’interno di dati compressi, in quanto l’editor esadecimale estrae i dati binari ed i dati compressi non vengono analizzati. </a:t>
            </a:r>
          </a:p>
          <a:p>
            <a:pPr algn="just">
              <a:buFont typeface="Wingdings" panose="05000000000000000000" pitchFamily="2" charset="2"/>
              <a:buChar char="Ø"/>
            </a:pPr>
            <a:endParaRPr lang="it-IT" sz="1400" dirty="0"/>
          </a:p>
          <a:p>
            <a:pPr algn="just">
              <a:buFont typeface="Wingdings" panose="05000000000000000000" pitchFamily="2" charset="2"/>
              <a:buChar char="Ø"/>
            </a:pPr>
            <a:endParaRPr lang="it-IT" sz="1400" dirty="0"/>
          </a:p>
          <a:p>
            <a:pPr marL="152400" indent="0" algn="just">
              <a:buNone/>
            </a:pPr>
            <a:r>
              <a:rPr lang="it-IT" sz="1400" b="1" dirty="0">
                <a:solidFill>
                  <a:srgbClr val="00B050"/>
                </a:solidFill>
              </a:rPr>
              <a:t>Bulk-Extractor</a:t>
            </a:r>
            <a:r>
              <a:rPr lang="it-IT" sz="1400" dirty="0"/>
              <a:t> segnala un percorso forense per ogni funzione trovata. Per le funzionalità recuperate da dati non compressi, il percorso forense è semplicemente la distanza in byte dall’inizio del supporto.  </a:t>
            </a:r>
          </a:p>
          <a:p>
            <a:pPr marL="152400" indent="0" algn="just">
              <a:buNone/>
            </a:pPr>
            <a:r>
              <a:rPr lang="it-IT" sz="1400" dirty="0"/>
              <a:t>Se la funzione è contenuta in un oggetto decompresso oppure viene elaborato da uno scanner ricorsivo, il percorso forense contiene informazioni che possono essere utilizzate per ripetere il processo di decodifica. </a:t>
            </a:r>
          </a:p>
        </p:txBody>
      </p:sp>
      <p:sp>
        <p:nvSpPr>
          <p:cNvPr id="3" name="Title 2">
            <a:extLst>
              <a:ext uri="{FF2B5EF4-FFF2-40B4-BE49-F238E27FC236}">
                <a16:creationId xmlns:a16="http://schemas.microsoft.com/office/drawing/2014/main" id="{A2DE7612-255A-4A8F-B3C2-17573D86E2F7}"/>
              </a:ext>
            </a:extLst>
          </p:cNvPr>
          <p:cNvSpPr>
            <a:spLocks noGrp="1"/>
          </p:cNvSpPr>
          <p:nvPr>
            <p:ph type="title"/>
          </p:nvPr>
        </p:nvSpPr>
        <p:spPr/>
        <p:txBody>
          <a:bodyPr/>
          <a:lstStyle/>
          <a:p>
            <a:r>
              <a:rPr lang="it-IT" dirty="0">
                <a:solidFill>
                  <a:srgbClr val="FF0000"/>
                </a:solidFill>
              </a:rPr>
              <a:t>EDITOR ESADECIMALE VS BULK-EXTRACTOR </a:t>
            </a:r>
          </a:p>
        </p:txBody>
      </p:sp>
    </p:spTree>
    <p:extLst>
      <p:ext uri="{BB962C8B-B14F-4D97-AF65-F5344CB8AC3E}">
        <p14:creationId xmlns:p14="http://schemas.microsoft.com/office/powerpoint/2010/main" val="4235329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E5A33-774A-4701-B853-CFE1B35589D6}"/>
              </a:ext>
            </a:extLst>
          </p:cNvPr>
          <p:cNvSpPr>
            <a:spLocks noGrp="1"/>
          </p:cNvSpPr>
          <p:nvPr>
            <p:ph type="body" idx="1"/>
          </p:nvPr>
        </p:nvSpPr>
        <p:spPr>
          <a:xfrm>
            <a:off x="729199" y="959370"/>
            <a:ext cx="4234687" cy="3447255"/>
          </a:xfrm>
        </p:spPr>
        <p:txBody>
          <a:bodyPr/>
          <a:lstStyle/>
          <a:p>
            <a:pPr marL="152400" indent="0" algn="just">
              <a:buNone/>
            </a:pPr>
            <a:endParaRPr lang="it-IT" b="1" u="sng" dirty="0">
              <a:solidFill>
                <a:srgbClr val="FFFF00"/>
              </a:solidFill>
            </a:endParaRPr>
          </a:p>
          <a:p>
            <a:pPr marL="152400" indent="0" algn="just">
              <a:buNone/>
            </a:pPr>
            <a:endParaRPr lang="it-IT" b="1" u="sng" dirty="0">
              <a:solidFill>
                <a:srgbClr val="FFFF00"/>
              </a:solidFill>
            </a:endParaRPr>
          </a:p>
          <a:p>
            <a:pPr marL="152400" indent="0" algn="just">
              <a:buNone/>
            </a:pPr>
            <a:endParaRPr lang="it-IT" b="1" u="sng" dirty="0">
              <a:solidFill>
                <a:srgbClr val="FFFF00"/>
              </a:solidFill>
            </a:endParaRPr>
          </a:p>
          <a:p>
            <a:pPr marL="152400" indent="0" algn="just">
              <a:buNone/>
            </a:pPr>
            <a:endParaRPr lang="it-IT" b="1" u="sng" dirty="0">
              <a:solidFill>
                <a:srgbClr val="FFFF00"/>
              </a:solidFill>
            </a:endParaRPr>
          </a:p>
          <a:p>
            <a:pPr marL="152400" indent="0" algn="just">
              <a:buNone/>
            </a:pPr>
            <a:r>
              <a:rPr lang="it-IT" b="1" u="sng" dirty="0">
                <a:solidFill>
                  <a:srgbClr val="FFFF00"/>
                </a:solidFill>
              </a:rPr>
              <a:t>Creazione dell’istogramma: </a:t>
            </a:r>
            <a:r>
              <a:rPr lang="it-IT" dirty="0"/>
              <a:t>questo processo è utile per individuare rapidamente le prove ed analizzarle con nuovi strumenti. </a:t>
            </a:r>
          </a:p>
          <a:p>
            <a:pPr marL="152400" indent="0" algn="just">
              <a:buNone/>
            </a:pPr>
            <a:endParaRPr lang="it-IT" b="1" dirty="0"/>
          </a:p>
          <a:p>
            <a:pPr marL="152400" indent="0" algn="just">
              <a:buNone/>
            </a:pPr>
            <a:r>
              <a:rPr lang="it-IT" dirty="0"/>
              <a:t>Gli istogrammi sono particolarmente utili quando si effettua un’indagine, in quanto possono rivelare l'intento dell'utente del dispositivo. </a:t>
            </a:r>
          </a:p>
          <a:p>
            <a:pPr marL="152400" indent="0" algn="just">
              <a:buNone/>
            </a:pPr>
            <a:endParaRPr lang="it-IT" dirty="0"/>
          </a:p>
        </p:txBody>
      </p:sp>
      <p:pic>
        <p:nvPicPr>
          <p:cNvPr id="4" name="Picture 3">
            <a:extLst>
              <a:ext uri="{FF2B5EF4-FFF2-40B4-BE49-F238E27FC236}">
                <a16:creationId xmlns:a16="http://schemas.microsoft.com/office/drawing/2014/main" id="{0FBDA210-CD60-412A-A033-3B7DBDEEEEB4}"/>
              </a:ext>
            </a:extLst>
          </p:cNvPr>
          <p:cNvPicPr>
            <a:picLocks noChangeAspect="1"/>
          </p:cNvPicPr>
          <p:nvPr/>
        </p:nvPicPr>
        <p:blipFill>
          <a:blip r:embed="rId2"/>
          <a:stretch>
            <a:fillRect/>
          </a:stretch>
        </p:blipFill>
        <p:spPr>
          <a:xfrm>
            <a:off x="5406013" y="959370"/>
            <a:ext cx="3280787" cy="3334334"/>
          </a:xfrm>
          <a:prstGeom prst="rect">
            <a:avLst/>
          </a:prstGeom>
        </p:spPr>
      </p:pic>
      <p:sp>
        <p:nvSpPr>
          <p:cNvPr id="5" name="TextBox 4">
            <a:extLst>
              <a:ext uri="{FF2B5EF4-FFF2-40B4-BE49-F238E27FC236}">
                <a16:creationId xmlns:a16="http://schemas.microsoft.com/office/drawing/2014/main" id="{C02CC3DB-362B-47AB-806D-78FD9E3E8077}"/>
              </a:ext>
            </a:extLst>
          </p:cNvPr>
          <p:cNvSpPr txBox="1"/>
          <p:nvPr/>
        </p:nvSpPr>
        <p:spPr>
          <a:xfrm>
            <a:off x="5406014" y="4293704"/>
            <a:ext cx="3658474" cy="677108"/>
          </a:xfrm>
          <a:prstGeom prst="rect">
            <a:avLst/>
          </a:prstGeom>
          <a:noFill/>
        </p:spPr>
        <p:txBody>
          <a:bodyPr wrap="square" rtlCol="0">
            <a:spAutoFit/>
          </a:bodyPr>
          <a:lstStyle/>
          <a:p>
            <a:r>
              <a:rPr lang="it-IT" sz="1200" dirty="0">
                <a:solidFill>
                  <a:srgbClr val="00B050"/>
                </a:solidFill>
              </a:rPr>
              <a:t>Fig 8: Fonte: Simson L. Garfinkel – Estrazione features_files </a:t>
            </a:r>
          </a:p>
          <a:p>
            <a:endParaRPr lang="it-IT" dirty="0"/>
          </a:p>
        </p:txBody>
      </p:sp>
    </p:spTree>
    <p:extLst>
      <p:ext uri="{BB962C8B-B14F-4D97-AF65-F5344CB8AC3E}">
        <p14:creationId xmlns:p14="http://schemas.microsoft.com/office/powerpoint/2010/main" val="269924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23CA9-5B1F-45F0-887D-091249E9AC52}"/>
              </a:ext>
            </a:extLst>
          </p:cNvPr>
          <p:cNvSpPr>
            <a:spLocks noGrp="1"/>
          </p:cNvSpPr>
          <p:nvPr>
            <p:ph type="body" idx="1"/>
          </p:nvPr>
        </p:nvSpPr>
        <p:spPr/>
        <p:txBody>
          <a:bodyPr/>
          <a:lstStyle/>
          <a:p>
            <a:pPr marL="152400" indent="0">
              <a:buNone/>
            </a:pPr>
            <a:endParaRPr lang="it-IT" sz="1400" dirty="0"/>
          </a:p>
          <a:p>
            <a:pPr marL="152400" indent="0">
              <a:buNone/>
            </a:pPr>
            <a:endParaRPr lang="it-IT" sz="1400" dirty="0"/>
          </a:p>
          <a:p>
            <a:pPr marL="152400" indent="0" algn="just">
              <a:buNone/>
            </a:pPr>
            <a:r>
              <a:rPr lang="it-IT" sz="1400" dirty="0"/>
              <a:t>Tuttavia, lo strumento non elimina esplicitamente le informazioni a bassa densità, poiché in alcuni casi potrebbero essere piuttosto preziose. </a:t>
            </a:r>
          </a:p>
          <a:p>
            <a:pPr marL="152400" indent="0" algn="just">
              <a:buNone/>
            </a:pPr>
            <a:endParaRPr lang="it-IT" sz="1400" dirty="0"/>
          </a:p>
          <a:p>
            <a:pPr marL="152400" indent="0" algn="just">
              <a:buNone/>
            </a:pPr>
            <a:r>
              <a:rPr lang="it-IT" sz="1400" dirty="0"/>
              <a:t>Ad esempio, nel processo per omicidio di Neil Entwistle del 2008, è stato scoperto che Entwistle aveva effettuato ricerche su Internet per tecniche di omicidio appena tre giorni prima che sua moglie e suo figlio fossero trovati morti. </a:t>
            </a:r>
          </a:p>
          <a:p>
            <a:pPr marL="152400" indent="0" algn="just">
              <a:buNone/>
            </a:pPr>
            <a:endParaRPr lang="it-IT" sz="1400" dirty="0"/>
          </a:p>
          <a:p>
            <a:pPr marL="152400" indent="0" algn="just">
              <a:buNone/>
            </a:pPr>
            <a:r>
              <a:rPr lang="it-IT" sz="1400" dirty="0"/>
              <a:t>Pertanto, la capacità di Bulk-Extractor di identificare, estrarre e creare istogrammi di termini di ricerca è stata utilizzata in tribunale con un certo successo. </a:t>
            </a:r>
          </a:p>
          <a:p>
            <a:pPr marL="152400" indent="0">
              <a:buNone/>
            </a:pPr>
            <a:endParaRPr lang="it-IT" dirty="0"/>
          </a:p>
        </p:txBody>
      </p:sp>
      <p:sp>
        <p:nvSpPr>
          <p:cNvPr id="3" name="Title 2">
            <a:extLst>
              <a:ext uri="{FF2B5EF4-FFF2-40B4-BE49-F238E27FC236}">
                <a16:creationId xmlns:a16="http://schemas.microsoft.com/office/drawing/2014/main" id="{87E3E84A-3D7B-4F64-BBAD-1CE30FFB7F17}"/>
              </a:ext>
            </a:extLst>
          </p:cNvPr>
          <p:cNvSpPr>
            <a:spLocks noGrp="1"/>
          </p:cNvSpPr>
          <p:nvPr>
            <p:ph type="title"/>
          </p:nvPr>
        </p:nvSpPr>
        <p:spPr/>
        <p:txBody>
          <a:bodyPr/>
          <a:lstStyle/>
          <a:p>
            <a:r>
              <a:rPr lang="it-IT" dirty="0">
                <a:solidFill>
                  <a:srgbClr val="FF0000"/>
                </a:solidFill>
              </a:rPr>
              <a:t>VANTAGGI BULK-EXTRACTOR</a:t>
            </a:r>
          </a:p>
        </p:txBody>
      </p:sp>
    </p:spTree>
    <p:extLst>
      <p:ext uri="{BB962C8B-B14F-4D97-AF65-F5344CB8AC3E}">
        <p14:creationId xmlns:p14="http://schemas.microsoft.com/office/powerpoint/2010/main" val="2433600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05</a:t>
            </a:r>
            <a:endParaRPr dirty="0">
              <a:solidFill>
                <a:schemeClr val="bg1"/>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IT" sz="2800" dirty="0">
                <a:solidFill>
                  <a:schemeClr val="tx1"/>
                </a:solidFill>
              </a:rPr>
              <a:t>ESEMPIO DI UTILIZZO DEL TOOL BULK-EXTRACTOR </a:t>
            </a:r>
            <a:endParaRPr sz="2800" dirty="0">
              <a:solidFill>
                <a:schemeClr val="tx1"/>
              </a:solidFill>
            </a:endParaRPr>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7266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A25C4D-E0CB-4558-B033-04FC7E9E670E}"/>
              </a:ext>
            </a:extLst>
          </p:cNvPr>
          <p:cNvSpPr>
            <a:spLocks noGrp="1"/>
          </p:cNvSpPr>
          <p:nvPr>
            <p:ph type="body" idx="1"/>
          </p:nvPr>
        </p:nvSpPr>
        <p:spPr>
          <a:xfrm>
            <a:off x="729200" y="1247025"/>
            <a:ext cx="7766214" cy="3159600"/>
          </a:xfrm>
        </p:spPr>
        <p:txBody>
          <a:bodyPr/>
          <a:lstStyle/>
          <a:p>
            <a:pPr marL="152400" indent="0" algn="just">
              <a:buNone/>
            </a:pPr>
            <a:r>
              <a:rPr lang="it-IT" sz="1600" dirty="0"/>
              <a:t>L’analisi forense ha avuto una forte crescita negli ultimi anni, grazie all’enorme evoluzione della tecnologia. L’analisi forense pone le sue basi negli anni ’80, quando vennero eseguite le prime ispezioni sui dispositivi elettronici da parte dell’FBI. </a:t>
            </a:r>
          </a:p>
          <a:p>
            <a:pPr marL="152400" indent="0" algn="just">
              <a:buNone/>
            </a:pPr>
            <a:endParaRPr lang="it-IT" sz="1600" dirty="0"/>
          </a:p>
          <a:p>
            <a:pPr marL="152400" indent="0" algn="just">
              <a:buNone/>
            </a:pPr>
            <a:r>
              <a:rPr lang="it-IT" sz="1600" dirty="0"/>
              <a:t>In seguito, vennero eseguite delle analisi specializzate su PC, server e qualsiasi componente elettronico da cui si poteva estrarre dati ed informazioni. Le prove ottenute con l’analisi forense possono essere utilizzate in un processo giuridico, per dimostrare l’innocenza o la colpevolezza di un sospettato. </a:t>
            </a:r>
          </a:p>
          <a:p>
            <a:pPr marL="152400" indent="0" algn="just">
              <a:buNone/>
            </a:pPr>
            <a:endParaRPr lang="it-IT" sz="1600" dirty="0"/>
          </a:p>
          <a:p>
            <a:pPr marL="152400" indent="0" algn="just">
              <a:buNone/>
            </a:pPr>
            <a:r>
              <a:rPr lang="it-IT" sz="1600" dirty="0"/>
              <a:t>Questa tecnica, per ottenere dei risultati efficienti e convincenti, ha bisogno di utilizzare dei particolari strumenti harware e software per il recupero dei dati. </a:t>
            </a:r>
          </a:p>
          <a:p>
            <a:pPr marL="152400" indent="0" algn="just">
              <a:buNone/>
            </a:pPr>
            <a:endParaRPr lang="it-IT" sz="1400" dirty="0"/>
          </a:p>
          <a:p>
            <a:pPr marL="152400" indent="0" algn="just">
              <a:buNone/>
            </a:pPr>
            <a:endParaRPr lang="it-IT" sz="1400" dirty="0"/>
          </a:p>
        </p:txBody>
      </p:sp>
      <p:sp>
        <p:nvSpPr>
          <p:cNvPr id="3" name="Title 2">
            <a:extLst>
              <a:ext uri="{FF2B5EF4-FFF2-40B4-BE49-F238E27FC236}">
                <a16:creationId xmlns:a16="http://schemas.microsoft.com/office/drawing/2014/main" id="{ED07E20C-AC8B-4515-BDD4-CDD1D83D628E}"/>
              </a:ext>
            </a:extLst>
          </p:cNvPr>
          <p:cNvSpPr>
            <a:spLocks noGrp="1"/>
          </p:cNvSpPr>
          <p:nvPr>
            <p:ph type="title"/>
          </p:nvPr>
        </p:nvSpPr>
        <p:spPr/>
        <p:txBody>
          <a:bodyPr/>
          <a:lstStyle/>
          <a:p>
            <a:r>
              <a:rPr lang="it-IT" dirty="0">
                <a:solidFill>
                  <a:srgbClr val="FF0000"/>
                </a:solidFill>
              </a:rPr>
              <a:t>INTRODUZIONE ALLA TEMATICA </a:t>
            </a:r>
          </a:p>
        </p:txBody>
      </p:sp>
    </p:spTree>
    <p:extLst>
      <p:ext uri="{BB962C8B-B14F-4D97-AF65-F5344CB8AC3E}">
        <p14:creationId xmlns:p14="http://schemas.microsoft.com/office/powerpoint/2010/main" val="654394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1312B4-0A28-4041-81CC-806F81F17D2A}"/>
              </a:ext>
            </a:extLst>
          </p:cNvPr>
          <p:cNvSpPr>
            <a:spLocks noGrp="1"/>
          </p:cNvSpPr>
          <p:nvPr>
            <p:ph type="body" idx="1"/>
          </p:nvPr>
        </p:nvSpPr>
        <p:spPr>
          <a:xfrm>
            <a:off x="729201" y="1247025"/>
            <a:ext cx="4459026" cy="3159600"/>
          </a:xfrm>
        </p:spPr>
        <p:txBody>
          <a:bodyPr/>
          <a:lstStyle/>
          <a:p>
            <a:pPr marL="152400" indent="0">
              <a:buNone/>
            </a:pPr>
            <a:r>
              <a:rPr lang="it-IT" dirty="0"/>
              <a:t>Per questa analisi forense viene utilizzato il tool Bulk-Extractor sulla macchina virtuale Kali-Linux </a:t>
            </a:r>
          </a:p>
          <a:p>
            <a:pPr marL="152400" indent="0">
              <a:buNone/>
            </a:pPr>
            <a:endParaRPr lang="it-IT" dirty="0"/>
          </a:p>
          <a:p>
            <a:pPr marL="152400" indent="0">
              <a:buNone/>
            </a:pPr>
            <a:r>
              <a:rPr lang="it-IT" i="1" u="sng" dirty="0"/>
              <a:t>- Informazioni su Kali-linux (Oracle VM VirtualBox)</a:t>
            </a:r>
          </a:p>
          <a:p>
            <a:endParaRPr lang="it-IT" dirty="0"/>
          </a:p>
          <a:p>
            <a:r>
              <a:rPr lang="it-IT" dirty="0"/>
              <a:t>Nome: Kali-linux-2020.1-vbox-amd64</a:t>
            </a:r>
          </a:p>
          <a:p>
            <a:r>
              <a:rPr lang="it-IT" dirty="0"/>
              <a:t>S.O: Debian (64-bit)</a:t>
            </a:r>
          </a:p>
          <a:p>
            <a:r>
              <a:rPr lang="it-IT" dirty="0"/>
              <a:t>Memoria: 2048 MB</a:t>
            </a:r>
          </a:p>
          <a:p>
            <a:r>
              <a:rPr lang="it-IT" dirty="0"/>
              <a:t>Processori: 2</a:t>
            </a:r>
          </a:p>
          <a:p>
            <a:endParaRPr lang="it-IT" dirty="0"/>
          </a:p>
          <a:p>
            <a:endParaRPr lang="it-IT" dirty="0"/>
          </a:p>
          <a:p>
            <a:endParaRPr lang="it-IT" dirty="0"/>
          </a:p>
          <a:p>
            <a:pPr marL="152400" indent="0">
              <a:buNone/>
            </a:pPr>
            <a:endParaRPr lang="it-IT" dirty="0"/>
          </a:p>
          <a:p>
            <a:pPr marL="152400" indent="0">
              <a:buNone/>
            </a:pPr>
            <a:r>
              <a:rPr lang="it-IT" dirty="0"/>
              <a:t>	</a:t>
            </a:r>
          </a:p>
          <a:p>
            <a:endParaRPr lang="it-IT" dirty="0"/>
          </a:p>
        </p:txBody>
      </p:sp>
      <p:sp>
        <p:nvSpPr>
          <p:cNvPr id="3" name="Title 2">
            <a:extLst>
              <a:ext uri="{FF2B5EF4-FFF2-40B4-BE49-F238E27FC236}">
                <a16:creationId xmlns:a16="http://schemas.microsoft.com/office/drawing/2014/main" id="{AB56D66D-AFC6-4C57-B3AC-35DDDCE93430}"/>
              </a:ext>
            </a:extLst>
          </p:cNvPr>
          <p:cNvSpPr>
            <a:spLocks noGrp="1"/>
          </p:cNvSpPr>
          <p:nvPr>
            <p:ph type="title"/>
          </p:nvPr>
        </p:nvSpPr>
        <p:spPr/>
        <p:txBody>
          <a:bodyPr/>
          <a:lstStyle/>
          <a:p>
            <a:r>
              <a:rPr lang="it-IT" dirty="0">
                <a:solidFill>
                  <a:srgbClr val="FF0000"/>
                </a:solidFill>
              </a:rPr>
              <a:t>ANALISI FORENSE </a:t>
            </a:r>
          </a:p>
        </p:txBody>
      </p:sp>
      <p:pic>
        <p:nvPicPr>
          <p:cNvPr id="5" name="Picture 4">
            <a:extLst>
              <a:ext uri="{FF2B5EF4-FFF2-40B4-BE49-F238E27FC236}">
                <a16:creationId xmlns:a16="http://schemas.microsoft.com/office/drawing/2014/main" id="{1DA6F1D0-AB3D-40D6-AACB-82F7B7AA427F}"/>
              </a:ext>
            </a:extLst>
          </p:cNvPr>
          <p:cNvPicPr>
            <a:picLocks noChangeAspect="1"/>
          </p:cNvPicPr>
          <p:nvPr/>
        </p:nvPicPr>
        <p:blipFill>
          <a:blip r:embed="rId2"/>
          <a:stretch>
            <a:fillRect/>
          </a:stretch>
        </p:blipFill>
        <p:spPr>
          <a:xfrm>
            <a:off x="5188227" y="1123121"/>
            <a:ext cx="3756992" cy="3459745"/>
          </a:xfrm>
          <a:prstGeom prst="rect">
            <a:avLst/>
          </a:prstGeom>
        </p:spPr>
      </p:pic>
      <p:sp>
        <p:nvSpPr>
          <p:cNvPr id="7" name="TextBox 6">
            <a:extLst>
              <a:ext uri="{FF2B5EF4-FFF2-40B4-BE49-F238E27FC236}">
                <a16:creationId xmlns:a16="http://schemas.microsoft.com/office/drawing/2014/main" id="{986E4D47-A0CE-4090-A75E-C5FC95928374}"/>
              </a:ext>
            </a:extLst>
          </p:cNvPr>
          <p:cNvSpPr txBox="1"/>
          <p:nvPr/>
        </p:nvSpPr>
        <p:spPr>
          <a:xfrm>
            <a:off x="5188227" y="4581333"/>
            <a:ext cx="3756992" cy="253916"/>
          </a:xfrm>
          <a:prstGeom prst="rect">
            <a:avLst/>
          </a:prstGeom>
          <a:noFill/>
        </p:spPr>
        <p:txBody>
          <a:bodyPr wrap="square" rtlCol="0">
            <a:spAutoFit/>
          </a:bodyPr>
          <a:lstStyle/>
          <a:p>
            <a:pPr algn="just"/>
            <a:r>
              <a:rPr lang="it-IT" sz="1050" dirty="0">
                <a:solidFill>
                  <a:srgbClr val="00B050"/>
                </a:solidFill>
              </a:rPr>
              <a:t>Fig 9: Fonte:Informazioni Kali-linux (Oracle VM Virtual Box) </a:t>
            </a:r>
          </a:p>
        </p:txBody>
      </p:sp>
    </p:spTree>
    <p:extLst>
      <p:ext uri="{BB962C8B-B14F-4D97-AF65-F5344CB8AC3E}">
        <p14:creationId xmlns:p14="http://schemas.microsoft.com/office/powerpoint/2010/main" val="3710163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EE2351-5154-4A53-9A43-B7DCF2751231}"/>
              </a:ext>
            </a:extLst>
          </p:cNvPr>
          <p:cNvSpPr>
            <a:spLocks noGrp="1"/>
          </p:cNvSpPr>
          <p:nvPr>
            <p:ph type="body" idx="1"/>
          </p:nvPr>
        </p:nvSpPr>
        <p:spPr>
          <a:xfrm>
            <a:off x="729200" y="1017725"/>
            <a:ext cx="7266900" cy="3680749"/>
          </a:xfrm>
        </p:spPr>
        <p:txBody>
          <a:bodyPr/>
          <a:lstStyle/>
          <a:p>
            <a:pPr marL="152400" indent="0">
              <a:buNone/>
            </a:pPr>
            <a:r>
              <a:rPr lang="it-IT" i="1" u="sng" dirty="0"/>
              <a:t>- Informazioni Bulk-Extractor  </a:t>
            </a:r>
          </a:p>
          <a:p>
            <a:pPr>
              <a:buFontTx/>
              <a:buChar char="-"/>
            </a:pPr>
            <a:endParaRPr lang="it-IT" i="1" u="sng" dirty="0"/>
          </a:p>
          <a:p>
            <a:r>
              <a:rPr lang="it-IT" dirty="0"/>
              <a:t>E’ utilizzabile mediante il comando bulk_extractor e può essere eseguito dal terminale di Kali Linux </a:t>
            </a:r>
          </a:p>
          <a:p>
            <a:endParaRPr lang="it-IT" dirty="0"/>
          </a:p>
          <a:p>
            <a:r>
              <a:rPr lang="it-IT" dirty="0"/>
              <a:t>Digitando il seguente comando, verrà mostrato l’help del tool </a:t>
            </a:r>
          </a:p>
          <a:p>
            <a:endParaRPr lang="it-IT" dirty="0"/>
          </a:p>
          <a:p>
            <a:pPr marL="152400" indent="0">
              <a:buNone/>
            </a:pPr>
            <a:endParaRPr lang="it-IT" dirty="0"/>
          </a:p>
          <a:p>
            <a:endParaRPr lang="it-IT" dirty="0"/>
          </a:p>
          <a:p>
            <a:pPr marL="152400" indent="0">
              <a:buNone/>
            </a:pPr>
            <a:endParaRPr lang="it-IT" dirty="0"/>
          </a:p>
        </p:txBody>
      </p:sp>
      <p:sp>
        <p:nvSpPr>
          <p:cNvPr id="3" name="Title 2">
            <a:extLst>
              <a:ext uri="{FF2B5EF4-FFF2-40B4-BE49-F238E27FC236}">
                <a16:creationId xmlns:a16="http://schemas.microsoft.com/office/drawing/2014/main" id="{4009D7D8-501B-4DE2-BB2E-BEC955357734}"/>
              </a:ext>
            </a:extLst>
          </p:cNvPr>
          <p:cNvSpPr>
            <a:spLocks noGrp="1"/>
          </p:cNvSpPr>
          <p:nvPr>
            <p:ph type="title"/>
          </p:nvPr>
        </p:nvSpPr>
        <p:spPr/>
        <p:txBody>
          <a:bodyPr/>
          <a:lstStyle/>
          <a:p>
            <a:r>
              <a:rPr lang="it-IT" dirty="0">
                <a:solidFill>
                  <a:srgbClr val="FF0000"/>
                </a:solidFill>
              </a:rPr>
              <a:t>ANALISI FORENSE </a:t>
            </a:r>
          </a:p>
        </p:txBody>
      </p:sp>
      <p:pic>
        <p:nvPicPr>
          <p:cNvPr id="4" name="Picture 3">
            <a:extLst>
              <a:ext uri="{FF2B5EF4-FFF2-40B4-BE49-F238E27FC236}">
                <a16:creationId xmlns:a16="http://schemas.microsoft.com/office/drawing/2014/main" id="{61FB6C9D-1313-45BE-ADF6-F3FC27497945}"/>
              </a:ext>
            </a:extLst>
          </p:cNvPr>
          <p:cNvPicPr>
            <a:picLocks noChangeAspect="1"/>
          </p:cNvPicPr>
          <p:nvPr/>
        </p:nvPicPr>
        <p:blipFill>
          <a:blip r:embed="rId2"/>
          <a:stretch>
            <a:fillRect/>
          </a:stretch>
        </p:blipFill>
        <p:spPr>
          <a:xfrm>
            <a:off x="1276350" y="2156792"/>
            <a:ext cx="6591300" cy="2372718"/>
          </a:xfrm>
          <a:prstGeom prst="rect">
            <a:avLst/>
          </a:prstGeom>
        </p:spPr>
      </p:pic>
      <p:sp>
        <p:nvSpPr>
          <p:cNvPr id="5" name="TextBox 4">
            <a:extLst>
              <a:ext uri="{FF2B5EF4-FFF2-40B4-BE49-F238E27FC236}">
                <a16:creationId xmlns:a16="http://schemas.microsoft.com/office/drawing/2014/main" id="{637D757B-DB0E-4460-B9E1-0D6CBE1A787C}"/>
              </a:ext>
            </a:extLst>
          </p:cNvPr>
          <p:cNvSpPr txBox="1"/>
          <p:nvPr/>
        </p:nvSpPr>
        <p:spPr>
          <a:xfrm>
            <a:off x="1276350" y="4544585"/>
            <a:ext cx="5064814" cy="307777"/>
          </a:xfrm>
          <a:prstGeom prst="rect">
            <a:avLst/>
          </a:prstGeom>
          <a:noFill/>
        </p:spPr>
        <p:txBody>
          <a:bodyPr wrap="square" rtlCol="0">
            <a:spAutoFit/>
          </a:bodyPr>
          <a:lstStyle/>
          <a:p>
            <a:pPr algn="just"/>
            <a:r>
              <a:rPr lang="it-IT" sz="1400" dirty="0">
                <a:solidFill>
                  <a:srgbClr val="00B050"/>
                </a:solidFill>
              </a:rPr>
              <a:t>Fig 9: Informazioni Bulk-Extractor </a:t>
            </a:r>
          </a:p>
        </p:txBody>
      </p:sp>
    </p:spTree>
    <p:extLst>
      <p:ext uri="{BB962C8B-B14F-4D97-AF65-F5344CB8AC3E}">
        <p14:creationId xmlns:p14="http://schemas.microsoft.com/office/powerpoint/2010/main" val="428820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98EC7F-6708-4116-BABA-4D352EB8EBC5}"/>
              </a:ext>
            </a:extLst>
          </p:cNvPr>
          <p:cNvSpPr>
            <a:spLocks noGrp="1"/>
          </p:cNvSpPr>
          <p:nvPr>
            <p:ph type="body" idx="1"/>
          </p:nvPr>
        </p:nvSpPr>
        <p:spPr>
          <a:xfrm>
            <a:off x="729199" y="1247025"/>
            <a:ext cx="7425449" cy="3159600"/>
          </a:xfrm>
        </p:spPr>
        <p:txBody>
          <a:bodyPr/>
          <a:lstStyle/>
          <a:p>
            <a:pPr marL="152400" indent="0" algn="just">
              <a:buNone/>
            </a:pPr>
            <a:r>
              <a:rPr lang="it-IT" sz="1400" dirty="0"/>
              <a:t>Dopo aver recuperato le informazioni sulla macchina (kali-linux) disponibile per l’analisi e sul tool Bulk-Extractor, utilizziamo un’immagine forense, denominata:  </a:t>
            </a:r>
            <a:r>
              <a:rPr lang="it-IT" sz="1400" i="1" u="sng" dirty="0"/>
              <a:t>charlie-2009-11-19.E01 </a:t>
            </a:r>
          </a:p>
          <a:p>
            <a:pPr marL="152400" indent="0" algn="just">
              <a:buNone/>
            </a:pPr>
            <a:endParaRPr lang="it-IT" sz="1400" i="1" u="sng" dirty="0"/>
          </a:p>
          <a:p>
            <a:pPr marL="152400" indent="0" algn="just">
              <a:buNone/>
            </a:pPr>
            <a:r>
              <a:rPr lang="it-IT" sz="1400" dirty="0"/>
              <a:t>L’immagine </a:t>
            </a:r>
            <a:r>
              <a:rPr lang="it-IT" sz="1400" i="0" dirty="0">
                <a:effectLst/>
                <a:latin typeface="Abel" panose="020B0604020202020204" charset="0"/>
                <a:hlinkClick r:id="rId2"/>
              </a:rPr>
              <a:t>charlie-2009-11-19.E01</a:t>
            </a:r>
            <a:r>
              <a:rPr lang="it-IT" sz="1400" i="0" dirty="0">
                <a:effectLst/>
                <a:latin typeface="Abel" panose="020B0604020202020204" charset="0"/>
              </a:rPr>
              <a:t> è stata scaricata gratuitamente dal seguente link  (</a:t>
            </a:r>
            <a:r>
              <a:rPr lang="it-IT" sz="1400" dirty="0">
                <a:hlinkClick r:id="rId3"/>
              </a:rPr>
              <a:t>http://downloads.digitalcorpora.org/corpora/scenarios/2009-m57-patents/drives-redacted/</a:t>
            </a:r>
            <a:r>
              <a:rPr lang="it-IT" sz="1400" dirty="0"/>
              <a:t>)  </a:t>
            </a:r>
          </a:p>
          <a:p>
            <a:pPr marL="152400" indent="0" algn="just">
              <a:buNone/>
            </a:pPr>
            <a:endParaRPr lang="it-IT" sz="1400" dirty="0">
              <a:latin typeface="Abel" panose="020B0604020202020204" charset="0"/>
            </a:endParaRPr>
          </a:p>
          <a:p>
            <a:pPr marL="152400" indent="0" algn="just">
              <a:buNone/>
            </a:pPr>
            <a:r>
              <a:rPr lang="it-IT" sz="1400" dirty="0">
                <a:latin typeface="Abel" panose="020B0604020202020204" charset="0"/>
              </a:rPr>
              <a:t>Info sull’immagine: </a:t>
            </a:r>
          </a:p>
          <a:p>
            <a:pPr marL="152400" indent="0" algn="just">
              <a:buNone/>
            </a:pPr>
            <a:endParaRPr lang="it-IT" sz="1400" dirty="0">
              <a:latin typeface="Abel" panose="020B0604020202020204" charset="0"/>
            </a:endParaRPr>
          </a:p>
          <a:p>
            <a:pPr marL="152400" indent="0" algn="just">
              <a:buNone/>
            </a:pPr>
            <a:r>
              <a:rPr lang="it-IT" sz="1400" dirty="0"/>
              <a:t>Name: </a:t>
            </a:r>
            <a:r>
              <a:rPr lang="it-IT" sz="1400" i="1" u="sng" dirty="0"/>
              <a:t>charlie-2009-11-19.E01 </a:t>
            </a:r>
          </a:p>
          <a:p>
            <a:pPr marL="152400" indent="0" algn="just">
              <a:buNone/>
            </a:pPr>
            <a:r>
              <a:rPr lang="it-IT" sz="1400" dirty="0"/>
              <a:t>Last Modified: 08/09/2011 – 20:49 </a:t>
            </a:r>
          </a:p>
          <a:p>
            <a:pPr marL="152400" indent="0" algn="just">
              <a:buNone/>
            </a:pPr>
            <a:r>
              <a:rPr lang="it-IT" sz="1400" dirty="0"/>
              <a:t>Size: 3,8 G</a:t>
            </a:r>
          </a:p>
        </p:txBody>
      </p:sp>
      <p:sp>
        <p:nvSpPr>
          <p:cNvPr id="3" name="Title 2">
            <a:extLst>
              <a:ext uri="{FF2B5EF4-FFF2-40B4-BE49-F238E27FC236}">
                <a16:creationId xmlns:a16="http://schemas.microsoft.com/office/drawing/2014/main" id="{F999B581-2E84-4C05-A8B4-E6A303E28C13}"/>
              </a:ext>
            </a:extLst>
          </p:cNvPr>
          <p:cNvSpPr>
            <a:spLocks noGrp="1"/>
          </p:cNvSpPr>
          <p:nvPr>
            <p:ph type="title"/>
          </p:nvPr>
        </p:nvSpPr>
        <p:spPr/>
        <p:txBody>
          <a:bodyPr/>
          <a:lstStyle/>
          <a:p>
            <a:r>
              <a:rPr lang="it-IT" dirty="0">
                <a:solidFill>
                  <a:srgbClr val="FF0000"/>
                </a:solidFill>
              </a:rPr>
              <a:t>ANALISI FORENSE </a:t>
            </a:r>
          </a:p>
        </p:txBody>
      </p:sp>
    </p:spTree>
    <p:extLst>
      <p:ext uri="{BB962C8B-B14F-4D97-AF65-F5344CB8AC3E}">
        <p14:creationId xmlns:p14="http://schemas.microsoft.com/office/powerpoint/2010/main" val="1643306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69B909-2E24-4794-9A02-09B7B4A213B1}"/>
              </a:ext>
            </a:extLst>
          </p:cNvPr>
          <p:cNvSpPr>
            <a:spLocks noGrp="1"/>
          </p:cNvSpPr>
          <p:nvPr>
            <p:ph type="body" idx="1"/>
          </p:nvPr>
        </p:nvSpPr>
        <p:spPr/>
        <p:txBody>
          <a:bodyPr/>
          <a:lstStyle/>
          <a:p>
            <a:pPr marL="152400" indent="0">
              <a:buNone/>
            </a:pPr>
            <a:r>
              <a:rPr lang="it-IT" sz="1400" dirty="0"/>
              <a:t>Per avviare il processo di analisi sull’immagine </a:t>
            </a:r>
            <a:r>
              <a:rPr lang="it-IT" sz="1400" i="1" u="sng" dirty="0"/>
              <a:t>charlie-2009-11-19.E01  </a:t>
            </a:r>
            <a:r>
              <a:rPr lang="it-IT" sz="1400" dirty="0"/>
              <a:t>vengono eseguiti i seguenti passi: </a:t>
            </a:r>
          </a:p>
          <a:p>
            <a:pPr marL="152400" indent="0">
              <a:buNone/>
            </a:pPr>
            <a:endParaRPr lang="it-IT" sz="1400" i="1" u="sng" dirty="0"/>
          </a:p>
          <a:p>
            <a:pPr>
              <a:buFont typeface="Wingdings" panose="05000000000000000000" pitchFamily="2" charset="2"/>
              <a:buChar char="Ø"/>
            </a:pPr>
            <a:r>
              <a:rPr lang="it-IT" sz="1400" dirty="0"/>
              <a:t>Posizionamoci nella cartella che contiene il file dell’immagine </a:t>
            </a:r>
          </a:p>
          <a:p>
            <a:pPr marL="152400" indent="0">
              <a:buNone/>
            </a:pPr>
            <a:endParaRPr lang="it-IT" sz="1400" dirty="0"/>
          </a:p>
          <a:p>
            <a:pPr marL="152400" indent="0">
              <a:buNone/>
            </a:pPr>
            <a:r>
              <a:rPr lang="it-IT" sz="1400" dirty="0"/>
              <a:t>	</a:t>
            </a:r>
            <a:r>
              <a:rPr lang="it-IT" sz="1400" i="1" dirty="0"/>
              <a:t>- /home/kali/Downloads/charlie-2009-11-19.E01</a:t>
            </a:r>
          </a:p>
          <a:p>
            <a:pPr>
              <a:buFont typeface="Wingdings" panose="05000000000000000000" pitchFamily="2" charset="2"/>
              <a:buChar char="Ø"/>
            </a:pPr>
            <a:endParaRPr lang="it-IT" sz="1400" dirty="0"/>
          </a:p>
          <a:p>
            <a:pPr>
              <a:buFont typeface="Wingdings" panose="05000000000000000000" pitchFamily="2" charset="2"/>
              <a:buChar char="Ø"/>
            </a:pPr>
            <a:r>
              <a:rPr lang="it-IT" sz="1400" dirty="0"/>
              <a:t>Digitiamo il seguente comando: </a:t>
            </a:r>
          </a:p>
          <a:p>
            <a:pPr marL="152400" indent="0">
              <a:buNone/>
            </a:pPr>
            <a:endParaRPr lang="it-IT" sz="1400" dirty="0"/>
          </a:p>
          <a:p>
            <a:pPr marL="609600" lvl="1" indent="0">
              <a:buNone/>
            </a:pPr>
            <a:r>
              <a:rPr lang="it-IT" sz="1400" b="1" dirty="0">
                <a:solidFill>
                  <a:srgbClr val="00FF00"/>
                </a:solidFill>
              </a:rPr>
              <a:t>bulk_extractor –o  charlie_output  charlie-2009-11-19.E01 </a:t>
            </a:r>
          </a:p>
          <a:p>
            <a:pPr marL="609600" lvl="1" indent="0">
              <a:buNone/>
            </a:pPr>
            <a:endParaRPr lang="it-IT" sz="1400" dirty="0">
              <a:solidFill>
                <a:srgbClr val="FF0000"/>
              </a:solidFill>
            </a:endParaRPr>
          </a:p>
          <a:p>
            <a:pPr>
              <a:buFont typeface="Wingdings" panose="05000000000000000000" pitchFamily="2" charset="2"/>
              <a:buChar char="Ø"/>
            </a:pPr>
            <a:r>
              <a:rPr lang="it-IT" sz="1400" dirty="0"/>
              <a:t> l’output del processo verrà memorizzato nella cartella </a:t>
            </a:r>
            <a:r>
              <a:rPr lang="it-IT" sz="1400" i="1" u="sng" dirty="0"/>
              <a:t>charlie_output </a:t>
            </a:r>
          </a:p>
        </p:txBody>
      </p:sp>
      <p:sp>
        <p:nvSpPr>
          <p:cNvPr id="7" name="Title 6">
            <a:extLst>
              <a:ext uri="{FF2B5EF4-FFF2-40B4-BE49-F238E27FC236}">
                <a16:creationId xmlns:a16="http://schemas.microsoft.com/office/drawing/2014/main" id="{0C46531A-DE74-455F-A7FC-76E30B5D16FB}"/>
              </a:ext>
            </a:extLst>
          </p:cNvPr>
          <p:cNvSpPr>
            <a:spLocks noGrp="1"/>
          </p:cNvSpPr>
          <p:nvPr>
            <p:ph type="title"/>
          </p:nvPr>
        </p:nvSpPr>
        <p:spPr/>
        <p:txBody>
          <a:bodyPr/>
          <a:lstStyle/>
          <a:p>
            <a:r>
              <a:rPr lang="it-IT" dirty="0">
                <a:solidFill>
                  <a:srgbClr val="FF0000"/>
                </a:solidFill>
              </a:rPr>
              <a:t>ANALISI FORENSE </a:t>
            </a:r>
          </a:p>
        </p:txBody>
      </p:sp>
    </p:spTree>
    <p:extLst>
      <p:ext uri="{BB962C8B-B14F-4D97-AF65-F5344CB8AC3E}">
        <p14:creationId xmlns:p14="http://schemas.microsoft.com/office/powerpoint/2010/main" val="231622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E87EA-E0B8-4D1A-9355-2A344A2D3DAA}"/>
              </a:ext>
            </a:extLst>
          </p:cNvPr>
          <p:cNvSpPr>
            <a:spLocks noGrp="1"/>
          </p:cNvSpPr>
          <p:nvPr>
            <p:ph type="body" idx="1"/>
          </p:nvPr>
        </p:nvSpPr>
        <p:spPr/>
        <p:txBody>
          <a:bodyPr/>
          <a:lstStyle/>
          <a:p>
            <a:pPr marL="152400" indent="0">
              <a:buNone/>
            </a:pPr>
            <a:r>
              <a:rPr lang="it-IT" sz="1600" dirty="0"/>
              <a:t>Descrizione del comando eseguito: </a:t>
            </a:r>
          </a:p>
          <a:p>
            <a:pPr marL="152400" indent="0">
              <a:buNone/>
            </a:pPr>
            <a:endParaRPr lang="it-IT" sz="1600" dirty="0"/>
          </a:p>
          <a:p>
            <a:pPr marL="152400" indent="0">
              <a:buNone/>
            </a:pPr>
            <a:r>
              <a:rPr lang="it-IT" sz="1600" dirty="0"/>
              <a:t>	</a:t>
            </a:r>
            <a:r>
              <a:rPr lang="it-IT" sz="1600" b="1" u="sng" dirty="0">
                <a:solidFill>
                  <a:srgbClr val="00FF00"/>
                </a:solidFill>
              </a:rPr>
              <a:t>bulk_extractor –o charlie_output charlie-2009-11-19.E01 </a:t>
            </a:r>
          </a:p>
          <a:p>
            <a:pPr marL="152400" indent="0">
              <a:buNone/>
            </a:pPr>
            <a:endParaRPr lang="it-IT" sz="1600" dirty="0"/>
          </a:p>
          <a:p>
            <a:r>
              <a:rPr lang="it-IT" sz="1600" dirty="0">
                <a:solidFill>
                  <a:srgbClr val="FF0000"/>
                </a:solidFill>
                <a:highlight>
                  <a:srgbClr val="FFFF00"/>
                </a:highlight>
              </a:rPr>
              <a:t>o outdir </a:t>
            </a:r>
            <a:r>
              <a:rPr lang="it-IT" sz="1600" dirty="0"/>
              <a:t>– specifica la directory di output. Non deve esistere, viene creata dal tool</a:t>
            </a:r>
          </a:p>
          <a:p>
            <a:endParaRPr lang="it-IT" sz="1600" dirty="0">
              <a:solidFill>
                <a:srgbClr val="FF0000"/>
              </a:solidFill>
            </a:endParaRPr>
          </a:p>
          <a:p>
            <a:r>
              <a:rPr lang="it-IT" sz="1600" dirty="0">
                <a:solidFill>
                  <a:srgbClr val="FF0000"/>
                </a:solidFill>
                <a:highlight>
                  <a:srgbClr val="FFFF00"/>
                </a:highlight>
              </a:rPr>
              <a:t>&lt;dir&gt;</a:t>
            </a:r>
            <a:r>
              <a:rPr lang="it-IT" sz="1600" dirty="0">
                <a:highlight>
                  <a:srgbClr val="FFFF00"/>
                </a:highlight>
              </a:rPr>
              <a:t> </a:t>
            </a:r>
            <a:r>
              <a:rPr lang="it-IT" sz="1600" dirty="0"/>
              <a:t>charlie_output: nome della directory, dove verranno memorizzati i file, contenenti i dati estratti dal tool Bulk-Extractor</a:t>
            </a:r>
          </a:p>
          <a:p>
            <a:endParaRPr lang="it-IT" sz="1600" dirty="0"/>
          </a:p>
          <a:p>
            <a:r>
              <a:rPr lang="it-IT" sz="1600" dirty="0">
                <a:solidFill>
                  <a:srgbClr val="FF0000"/>
                </a:solidFill>
              </a:rPr>
              <a:t> </a:t>
            </a:r>
            <a:r>
              <a:rPr lang="it-IT" sz="1600" dirty="0">
                <a:solidFill>
                  <a:srgbClr val="FF0000"/>
                </a:solidFill>
                <a:highlight>
                  <a:srgbClr val="FFFF00"/>
                </a:highlight>
              </a:rPr>
              <a:t>&lt;file&gt; </a:t>
            </a:r>
            <a:r>
              <a:rPr lang="it-IT" sz="1600" dirty="0"/>
              <a:t>charlie-2009-11-19.E01: Permette di specificare il percorso del file (immagine forense acquisita) </a:t>
            </a:r>
          </a:p>
        </p:txBody>
      </p:sp>
      <p:sp>
        <p:nvSpPr>
          <p:cNvPr id="3" name="Title 2">
            <a:extLst>
              <a:ext uri="{FF2B5EF4-FFF2-40B4-BE49-F238E27FC236}">
                <a16:creationId xmlns:a16="http://schemas.microsoft.com/office/drawing/2014/main" id="{BA786C14-F373-4CEE-AC28-36DEA87A7E85}"/>
              </a:ext>
            </a:extLst>
          </p:cNvPr>
          <p:cNvSpPr>
            <a:spLocks noGrp="1"/>
          </p:cNvSpPr>
          <p:nvPr>
            <p:ph type="title"/>
          </p:nvPr>
        </p:nvSpPr>
        <p:spPr/>
        <p:txBody>
          <a:bodyPr/>
          <a:lstStyle/>
          <a:p>
            <a:r>
              <a:rPr lang="it-IT" dirty="0">
                <a:solidFill>
                  <a:srgbClr val="FF0000"/>
                </a:solidFill>
              </a:rPr>
              <a:t>ANALISI FORENSE </a:t>
            </a:r>
          </a:p>
        </p:txBody>
      </p:sp>
    </p:spTree>
    <p:extLst>
      <p:ext uri="{BB962C8B-B14F-4D97-AF65-F5344CB8AC3E}">
        <p14:creationId xmlns:p14="http://schemas.microsoft.com/office/powerpoint/2010/main" val="2575244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E174B-E39A-4029-82D5-B71DDEA9B1A3}"/>
              </a:ext>
            </a:extLst>
          </p:cNvPr>
          <p:cNvSpPr>
            <a:spLocks noGrp="1"/>
          </p:cNvSpPr>
          <p:nvPr>
            <p:ph type="body" idx="1"/>
          </p:nvPr>
        </p:nvSpPr>
        <p:spPr/>
        <p:txBody>
          <a:bodyPr/>
          <a:lstStyle/>
          <a:p>
            <a:r>
              <a:rPr lang="it-IT" sz="1400" dirty="0"/>
              <a:t>Scansione Bulk-Extractor per individuare informazioni sull’immagine </a:t>
            </a:r>
          </a:p>
          <a:p>
            <a:endParaRPr lang="it-IT" dirty="0"/>
          </a:p>
          <a:p>
            <a:pPr marL="152400" indent="0">
              <a:buNone/>
            </a:pPr>
            <a:endParaRPr lang="it-IT" dirty="0"/>
          </a:p>
        </p:txBody>
      </p:sp>
      <p:sp>
        <p:nvSpPr>
          <p:cNvPr id="3" name="Title 2">
            <a:extLst>
              <a:ext uri="{FF2B5EF4-FFF2-40B4-BE49-F238E27FC236}">
                <a16:creationId xmlns:a16="http://schemas.microsoft.com/office/drawing/2014/main" id="{CC98F8C3-5514-4E8A-9507-98452092E9C6}"/>
              </a:ext>
            </a:extLst>
          </p:cNvPr>
          <p:cNvSpPr>
            <a:spLocks noGrp="1"/>
          </p:cNvSpPr>
          <p:nvPr>
            <p:ph type="title"/>
          </p:nvPr>
        </p:nvSpPr>
        <p:spPr/>
        <p:txBody>
          <a:bodyPr/>
          <a:lstStyle/>
          <a:p>
            <a:r>
              <a:rPr lang="it-IT" dirty="0">
                <a:solidFill>
                  <a:srgbClr val="FF0000"/>
                </a:solidFill>
              </a:rPr>
              <a:t>ANALISI FORENSE </a:t>
            </a:r>
          </a:p>
        </p:txBody>
      </p:sp>
      <p:pic>
        <p:nvPicPr>
          <p:cNvPr id="4" name="Picture 3">
            <a:extLst>
              <a:ext uri="{FF2B5EF4-FFF2-40B4-BE49-F238E27FC236}">
                <a16:creationId xmlns:a16="http://schemas.microsoft.com/office/drawing/2014/main" id="{99DBE1AD-D7F8-4A98-91F8-A50DB018AC75}"/>
              </a:ext>
            </a:extLst>
          </p:cNvPr>
          <p:cNvPicPr>
            <a:picLocks noChangeAspect="1"/>
          </p:cNvPicPr>
          <p:nvPr/>
        </p:nvPicPr>
        <p:blipFill>
          <a:blip r:embed="rId2"/>
          <a:stretch>
            <a:fillRect/>
          </a:stretch>
        </p:blipFill>
        <p:spPr>
          <a:xfrm>
            <a:off x="1333700" y="1726675"/>
            <a:ext cx="7081100" cy="2971800"/>
          </a:xfrm>
          <a:prstGeom prst="rect">
            <a:avLst/>
          </a:prstGeom>
        </p:spPr>
      </p:pic>
    </p:spTree>
    <p:extLst>
      <p:ext uri="{BB962C8B-B14F-4D97-AF65-F5344CB8AC3E}">
        <p14:creationId xmlns:p14="http://schemas.microsoft.com/office/powerpoint/2010/main" val="242008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FB9696-6326-4A08-9386-C4AA76E8EA02}"/>
              </a:ext>
            </a:extLst>
          </p:cNvPr>
          <p:cNvSpPr>
            <a:spLocks noGrp="1"/>
          </p:cNvSpPr>
          <p:nvPr>
            <p:ph type="body" idx="1"/>
          </p:nvPr>
        </p:nvSpPr>
        <p:spPr>
          <a:xfrm>
            <a:off x="729200" y="1247025"/>
            <a:ext cx="3246452" cy="3159600"/>
          </a:xfrm>
        </p:spPr>
        <p:txBody>
          <a:bodyPr/>
          <a:lstStyle/>
          <a:p>
            <a:pPr marL="152400" indent="0">
              <a:buNone/>
            </a:pPr>
            <a:r>
              <a:rPr lang="it-IT" sz="1400" dirty="0"/>
              <a:t>Bulk-Extractor mostra alcune informazioni utili tra cui: </a:t>
            </a:r>
          </a:p>
          <a:p>
            <a:pPr marL="152400" indent="0">
              <a:buNone/>
            </a:pPr>
            <a:endParaRPr lang="it-IT" sz="1400" dirty="0"/>
          </a:p>
          <a:p>
            <a:pPr>
              <a:buFontTx/>
              <a:buChar char="-"/>
            </a:pPr>
            <a:r>
              <a:rPr lang="it-IT" sz="1400" dirty="0"/>
              <a:t>Numero di MB elaborati: 10239</a:t>
            </a:r>
          </a:p>
          <a:p>
            <a:pPr>
              <a:buFontTx/>
              <a:buChar char="-"/>
            </a:pPr>
            <a:endParaRPr lang="it-IT" sz="1400" dirty="0"/>
          </a:p>
          <a:p>
            <a:pPr>
              <a:buFontTx/>
              <a:buChar char="-"/>
            </a:pPr>
            <a:r>
              <a:rPr lang="it-IT" sz="1400" dirty="0"/>
              <a:t>Valore di Hash (MD5) dell’immagine elaborata</a:t>
            </a:r>
          </a:p>
          <a:p>
            <a:pPr>
              <a:buFontTx/>
              <a:buChar char="-"/>
            </a:pPr>
            <a:endParaRPr lang="it-IT" sz="1400" dirty="0"/>
          </a:p>
          <a:p>
            <a:pPr>
              <a:buFontTx/>
              <a:buChar char="-"/>
            </a:pPr>
            <a:r>
              <a:rPr lang="it-IT" sz="1400" dirty="0"/>
              <a:t>Numero di indirizzi email trovate: 12665</a:t>
            </a:r>
          </a:p>
        </p:txBody>
      </p:sp>
      <p:sp>
        <p:nvSpPr>
          <p:cNvPr id="3" name="Title 2">
            <a:extLst>
              <a:ext uri="{FF2B5EF4-FFF2-40B4-BE49-F238E27FC236}">
                <a16:creationId xmlns:a16="http://schemas.microsoft.com/office/drawing/2014/main" id="{BFFFAE39-E0C3-44BE-9FDE-15A04798F435}"/>
              </a:ext>
            </a:extLst>
          </p:cNvPr>
          <p:cNvSpPr>
            <a:spLocks noGrp="1"/>
          </p:cNvSpPr>
          <p:nvPr>
            <p:ph type="title"/>
          </p:nvPr>
        </p:nvSpPr>
        <p:spPr/>
        <p:txBody>
          <a:bodyPr/>
          <a:lstStyle/>
          <a:p>
            <a:r>
              <a:rPr lang="it-IT" dirty="0">
                <a:solidFill>
                  <a:srgbClr val="FF0000"/>
                </a:solidFill>
              </a:rPr>
              <a:t>ANALISI FORENSE</a:t>
            </a:r>
          </a:p>
        </p:txBody>
      </p:sp>
      <p:pic>
        <p:nvPicPr>
          <p:cNvPr id="5" name="Picture 4">
            <a:extLst>
              <a:ext uri="{FF2B5EF4-FFF2-40B4-BE49-F238E27FC236}">
                <a16:creationId xmlns:a16="http://schemas.microsoft.com/office/drawing/2014/main" id="{ACA806C7-B862-4D83-B469-520F3BD734E1}"/>
              </a:ext>
            </a:extLst>
          </p:cNvPr>
          <p:cNvPicPr>
            <a:picLocks noChangeAspect="1"/>
          </p:cNvPicPr>
          <p:nvPr/>
        </p:nvPicPr>
        <p:blipFill>
          <a:blip r:embed="rId2"/>
          <a:stretch>
            <a:fillRect/>
          </a:stretch>
        </p:blipFill>
        <p:spPr>
          <a:xfrm>
            <a:off x="4137267" y="1488482"/>
            <a:ext cx="4370629" cy="2676686"/>
          </a:xfrm>
          <a:prstGeom prst="rect">
            <a:avLst/>
          </a:prstGeom>
        </p:spPr>
      </p:pic>
    </p:spTree>
    <p:extLst>
      <p:ext uri="{BB962C8B-B14F-4D97-AF65-F5344CB8AC3E}">
        <p14:creationId xmlns:p14="http://schemas.microsoft.com/office/powerpoint/2010/main" val="1285788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41D946-660D-4122-BBE5-64A1189C0DE0}"/>
              </a:ext>
            </a:extLst>
          </p:cNvPr>
          <p:cNvSpPr>
            <a:spLocks noGrp="1"/>
          </p:cNvSpPr>
          <p:nvPr>
            <p:ph type="body" idx="1"/>
          </p:nvPr>
        </p:nvSpPr>
        <p:spPr>
          <a:xfrm>
            <a:off x="729200" y="1256964"/>
            <a:ext cx="7450704" cy="3315036"/>
          </a:xfrm>
        </p:spPr>
        <p:txBody>
          <a:bodyPr/>
          <a:lstStyle/>
          <a:p>
            <a:pPr marL="152400" indent="0">
              <a:buNone/>
            </a:pPr>
            <a:r>
              <a:rPr lang="it-IT" sz="1600" dirty="0"/>
              <a:t>Le informazioni possono essere visionate all’interno della cartella charlie_output: </a:t>
            </a:r>
          </a:p>
          <a:p>
            <a:endParaRPr lang="it-IT" sz="1600" dirty="0"/>
          </a:p>
          <a:p>
            <a:pPr marL="152400" indent="0">
              <a:buNone/>
            </a:pPr>
            <a:r>
              <a:rPr lang="it-IT" sz="1600" dirty="0">
                <a:solidFill>
                  <a:srgbClr val="FF0000"/>
                </a:solidFill>
                <a:highlight>
                  <a:srgbClr val="FFFF00"/>
                </a:highlight>
              </a:rPr>
              <a:t>-s</a:t>
            </a:r>
            <a:r>
              <a:rPr lang="it-IT" sz="1600" dirty="0">
                <a:highlight>
                  <a:srgbClr val="FFFF00"/>
                </a:highlight>
              </a:rPr>
              <a:t>: </a:t>
            </a:r>
            <a:r>
              <a:rPr lang="it-IT" sz="1600" dirty="0"/>
              <a:t>imposta parametri di campionamento casuali </a:t>
            </a:r>
          </a:p>
          <a:p>
            <a:pPr marL="152400" indent="0">
              <a:buNone/>
            </a:pPr>
            <a:endParaRPr lang="it-IT" sz="1600" dirty="0"/>
          </a:p>
          <a:p>
            <a:pPr marL="152400" indent="0">
              <a:buNone/>
            </a:pPr>
            <a:endParaRPr lang="it-IT" sz="1600"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C1E6BA52-6196-44F2-BB4A-279F2F9C1504}"/>
              </a:ext>
            </a:extLst>
          </p:cNvPr>
          <p:cNvSpPr>
            <a:spLocks noGrp="1"/>
          </p:cNvSpPr>
          <p:nvPr>
            <p:ph type="title"/>
          </p:nvPr>
        </p:nvSpPr>
        <p:spPr/>
        <p:txBody>
          <a:bodyPr/>
          <a:lstStyle/>
          <a:p>
            <a:r>
              <a:rPr lang="it-IT" dirty="0">
                <a:solidFill>
                  <a:srgbClr val="FF0000"/>
                </a:solidFill>
              </a:rPr>
              <a:t>ANALISI FORENSE </a:t>
            </a:r>
          </a:p>
        </p:txBody>
      </p:sp>
      <p:pic>
        <p:nvPicPr>
          <p:cNvPr id="6" name="Picture 5">
            <a:extLst>
              <a:ext uri="{FF2B5EF4-FFF2-40B4-BE49-F238E27FC236}">
                <a16:creationId xmlns:a16="http://schemas.microsoft.com/office/drawing/2014/main" id="{330DDCAD-9BD5-46E3-8465-67944D724D21}"/>
              </a:ext>
            </a:extLst>
          </p:cNvPr>
          <p:cNvPicPr>
            <a:picLocks noChangeAspect="1"/>
          </p:cNvPicPr>
          <p:nvPr/>
        </p:nvPicPr>
        <p:blipFill>
          <a:blip r:embed="rId2"/>
          <a:stretch>
            <a:fillRect/>
          </a:stretch>
        </p:blipFill>
        <p:spPr>
          <a:xfrm>
            <a:off x="925808" y="2571750"/>
            <a:ext cx="7057488" cy="1600200"/>
          </a:xfrm>
          <a:prstGeom prst="rect">
            <a:avLst/>
          </a:prstGeom>
        </p:spPr>
      </p:pic>
    </p:spTree>
    <p:extLst>
      <p:ext uri="{BB962C8B-B14F-4D97-AF65-F5344CB8AC3E}">
        <p14:creationId xmlns:p14="http://schemas.microsoft.com/office/powerpoint/2010/main" val="246086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0AB09-5F27-4EE1-866C-ACDF536830E9}"/>
              </a:ext>
            </a:extLst>
          </p:cNvPr>
          <p:cNvSpPr>
            <a:spLocks noGrp="1"/>
          </p:cNvSpPr>
          <p:nvPr>
            <p:ph type="body" idx="1"/>
          </p:nvPr>
        </p:nvSpPr>
        <p:spPr>
          <a:xfrm>
            <a:off x="729200" y="1017725"/>
            <a:ext cx="7987417" cy="4125775"/>
          </a:xfrm>
        </p:spPr>
        <p:txBody>
          <a:bodyPr/>
          <a:lstStyle/>
          <a:p>
            <a:pPr marL="152400" indent="0">
              <a:buNone/>
            </a:pPr>
            <a:r>
              <a:rPr lang="it-IT" dirty="0"/>
              <a:t>Inoltre, la scansione contiene  3  cartelle: </a:t>
            </a:r>
          </a:p>
          <a:p>
            <a:pPr marL="152400" indent="0">
              <a:buNone/>
            </a:pPr>
            <a:endParaRPr lang="it-IT" dirty="0"/>
          </a:p>
          <a:p>
            <a:r>
              <a:rPr lang="it-IT" dirty="0">
                <a:solidFill>
                  <a:srgbClr val="FF0000"/>
                </a:solidFill>
                <a:highlight>
                  <a:srgbClr val="FFFF00"/>
                </a:highlight>
              </a:rPr>
              <a:t>jpeg_carved</a:t>
            </a:r>
          </a:p>
          <a:p>
            <a:pPr>
              <a:buFontTx/>
              <a:buChar char="-"/>
            </a:pPr>
            <a:endParaRPr lang="it-IT" dirty="0"/>
          </a:p>
          <a:p>
            <a:pPr marL="152400" indent="0">
              <a:buNone/>
            </a:pPr>
            <a:endParaRPr lang="it-IT" dirty="0"/>
          </a:p>
          <a:p>
            <a:pPr>
              <a:buFontTx/>
              <a:buChar char="-"/>
            </a:pPr>
            <a:endParaRPr lang="it-IT" dirty="0"/>
          </a:p>
          <a:p>
            <a:pPr>
              <a:buFontTx/>
              <a:buChar char="-"/>
            </a:pPr>
            <a:endParaRPr lang="it-IT" dirty="0"/>
          </a:p>
          <a:p>
            <a:pPr marL="152400" indent="0">
              <a:buNone/>
            </a:pPr>
            <a:endParaRPr lang="it-IT" dirty="0"/>
          </a:p>
          <a:p>
            <a:pPr>
              <a:buFontTx/>
              <a:buChar char="-"/>
            </a:pPr>
            <a:endParaRPr lang="it-IT" dirty="0"/>
          </a:p>
          <a:p>
            <a:pPr>
              <a:buFontTx/>
              <a:buChar char="-"/>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7C3605BB-781F-4EAD-8970-C55E609FAF97}"/>
              </a:ext>
            </a:extLst>
          </p:cNvPr>
          <p:cNvSpPr>
            <a:spLocks noGrp="1"/>
          </p:cNvSpPr>
          <p:nvPr>
            <p:ph type="title"/>
          </p:nvPr>
        </p:nvSpPr>
        <p:spPr/>
        <p:txBody>
          <a:bodyPr/>
          <a:lstStyle/>
          <a:p>
            <a:r>
              <a:rPr lang="it-IT" dirty="0">
                <a:solidFill>
                  <a:srgbClr val="FF0000"/>
                </a:solidFill>
              </a:rPr>
              <a:t>ANALISI FORENSE </a:t>
            </a:r>
          </a:p>
        </p:txBody>
      </p:sp>
      <p:pic>
        <p:nvPicPr>
          <p:cNvPr id="4" name="Picture 3">
            <a:extLst>
              <a:ext uri="{FF2B5EF4-FFF2-40B4-BE49-F238E27FC236}">
                <a16:creationId xmlns:a16="http://schemas.microsoft.com/office/drawing/2014/main" id="{012C008E-7901-44E6-9209-69AB8B6D47E9}"/>
              </a:ext>
            </a:extLst>
          </p:cNvPr>
          <p:cNvPicPr>
            <a:picLocks noChangeAspect="1"/>
          </p:cNvPicPr>
          <p:nvPr/>
        </p:nvPicPr>
        <p:blipFill>
          <a:blip r:embed="rId2"/>
          <a:stretch>
            <a:fillRect/>
          </a:stretch>
        </p:blipFill>
        <p:spPr>
          <a:xfrm>
            <a:off x="899739" y="1780061"/>
            <a:ext cx="7344522" cy="399428"/>
          </a:xfrm>
          <a:prstGeom prst="rect">
            <a:avLst/>
          </a:prstGeom>
        </p:spPr>
      </p:pic>
      <p:pic>
        <p:nvPicPr>
          <p:cNvPr id="5" name="Picture 4">
            <a:extLst>
              <a:ext uri="{FF2B5EF4-FFF2-40B4-BE49-F238E27FC236}">
                <a16:creationId xmlns:a16="http://schemas.microsoft.com/office/drawing/2014/main" id="{1AF95BC6-5242-4AF7-9F8E-2BFD98DC2645}"/>
              </a:ext>
            </a:extLst>
          </p:cNvPr>
          <p:cNvPicPr>
            <a:picLocks noChangeAspect="1"/>
          </p:cNvPicPr>
          <p:nvPr/>
        </p:nvPicPr>
        <p:blipFill>
          <a:blip r:embed="rId3"/>
          <a:stretch>
            <a:fillRect/>
          </a:stretch>
        </p:blipFill>
        <p:spPr>
          <a:xfrm>
            <a:off x="899739" y="2245386"/>
            <a:ext cx="7344521" cy="399428"/>
          </a:xfrm>
          <a:prstGeom prst="rect">
            <a:avLst/>
          </a:prstGeom>
        </p:spPr>
      </p:pic>
      <p:pic>
        <p:nvPicPr>
          <p:cNvPr id="6" name="Picture 5">
            <a:extLst>
              <a:ext uri="{FF2B5EF4-FFF2-40B4-BE49-F238E27FC236}">
                <a16:creationId xmlns:a16="http://schemas.microsoft.com/office/drawing/2014/main" id="{79671F7F-9D91-4E86-AD6A-FD2315FC52E1}"/>
              </a:ext>
            </a:extLst>
          </p:cNvPr>
          <p:cNvPicPr>
            <a:picLocks noChangeAspect="1"/>
          </p:cNvPicPr>
          <p:nvPr/>
        </p:nvPicPr>
        <p:blipFill>
          <a:blip r:embed="rId4"/>
          <a:stretch>
            <a:fillRect/>
          </a:stretch>
        </p:blipFill>
        <p:spPr>
          <a:xfrm>
            <a:off x="899739" y="2710711"/>
            <a:ext cx="7344521" cy="2149524"/>
          </a:xfrm>
          <a:prstGeom prst="rect">
            <a:avLst/>
          </a:prstGeom>
        </p:spPr>
      </p:pic>
    </p:spTree>
    <p:extLst>
      <p:ext uri="{BB962C8B-B14F-4D97-AF65-F5344CB8AC3E}">
        <p14:creationId xmlns:p14="http://schemas.microsoft.com/office/powerpoint/2010/main" val="277400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3B7F2C-4C81-480B-A122-242BEDFEE61F}"/>
              </a:ext>
            </a:extLst>
          </p:cNvPr>
          <p:cNvSpPr>
            <a:spLocks noGrp="1"/>
          </p:cNvSpPr>
          <p:nvPr>
            <p:ph type="body" idx="1"/>
          </p:nvPr>
        </p:nvSpPr>
        <p:spPr>
          <a:xfrm>
            <a:off x="729200" y="1247025"/>
            <a:ext cx="7266900" cy="3451450"/>
          </a:xfrm>
        </p:spPr>
        <p:txBody>
          <a:bodyPr/>
          <a:lstStyle/>
          <a:p>
            <a:r>
              <a:rPr lang="it-IT" dirty="0">
                <a:solidFill>
                  <a:srgbClr val="FF0000"/>
                </a:solidFill>
                <a:highlight>
                  <a:srgbClr val="FFFF00"/>
                </a:highlight>
              </a:rPr>
              <a:t>winpe_carved </a:t>
            </a:r>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r>
              <a:rPr lang="it-IT" dirty="0">
                <a:solidFill>
                  <a:srgbClr val="FF0000"/>
                </a:solidFill>
                <a:highlight>
                  <a:srgbClr val="FFFF00"/>
                </a:highlight>
              </a:rPr>
              <a:t>ntfsusn_carved</a:t>
            </a:r>
          </a:p>
          <a:p>
            <a:pPr marL="152400" indent="0">
              <a:buNone/>
            </a:pPr>
            <a:endParaRPr lang="it-IT" dirty="0">
              <a:solidFill>
                <a:srgbClr val="FF0000"/>
              </a:solidFill>
            </a:endParaRPr>
          </a:p>
          <a:p>
            <a:pPr marL="152400" indent="0">
              <a:buNone/>
            </a:pPr>
            <a:endParaRPr lang="it-IT" dirty="0"/>
          </a:p>
        </p:txBody>
      </p:sp>
      <p:sp>
        <p:nvSpPr>
          <p:cNvPr id="3" name="Title 2">
            <a:extLst>
              <a:ext uri="{FF2B5EF4-FFF2-40B4-BE49-F238E27FC236}">
                <a16:creationId xmlns:a16="http://schemas.microsoft.com/office/drawing/2014/main" id="{72C7B1B9-CA51-47EF-A710-8C905113337D}"/>
              </a:ext>
            </a:extLst>
          </p:cNvPr>
          <p:cNvSpPr>
            <a:spLocks noGrp="1"/>
          </p:cNvSpPr>
          <p:nvPr>
            <p:ph type="title"/>
          </p:nvPr>
        </p:nvSpPr>
        <p:spPr/>
        <p:txBody>
          <a:bodyPr/>
          <a:lstStyle/>
          <a:p>
            <a:endParaRPr lang="it-IT"/>
          </a:p>
        </p:txBody>
      </p:sp>
      <p:pic>
        <p:nvPicPr>
          <p:cNvPr id="4" name="Picture 3">
            <a:extLst>
              <a:ext uri="{FF2B5EF4-FFF2-40B4-BE49-F238E27FC236}">
                <a16:creationId xmlns:a16="http://schemas.microsoft.com/office/drawing/2014/main" id="{D5098EC3-CDB2-4CF5-B8D0-90BE690A308A}"/>
              </a:ext>
            </a:extLst>
          </p:cNvPr>
          <p:cNvPicPr>
            <a:picLocks noChangeAspect="1"/>
          </p:cNvPicPr>
          <p:nvPr/>
        </p:nvPicPr>
        <p:blipFill>
          <a:blip r:embed="rId2"/>
          <a:stretch>
            <a:fillRect/>
          </a:stretch>
        </p:blipFill>
        <p:spPr>
          <a:xfrm>
            <a:off x="1989275" y="3658901"/>
            <a:ext cx="4431403" cy="1304925"/>
          </a:xfrm>
          <a:prstGeom prst="rect">
            <a:avLst/>
          </a:prstGeom>
        </p:spPr>
      </p:pic>
      <p:pic>
        <p:nvPicPr>
          <p:cNvPr id="5" name="Picture 4">
            <a:extLst>
              <a:ext uri="{FF2B5EF4-FFF2-40B4-BE49-F238E27FC236}">
                <a16:creationId xmlns:a16="http://schemas.microsoft.com/office/drawing/2014/main" id="{7966E3C2-B39E-4B0C-80F2-283AA0AC703F}"/>
              </a:ext>
            </a:extLst>
          </p:cNvPr>
          <p:cNvPicPr>
            <a:picLocks noChangeAspect="1"/>
          </p:cNvPicPr>
          <p:nvPr/>
        </p:nvPicPr>
        <p:blipFill>
          <a:blip r:embed="rId3"/>
          <a:stretch>
            <a:fillRect/>
          </a:stretch>
        </p:blipFill>
        <p:spPr>
          <a:xfrm>
            <a:off x="1989274" y="1630707"/>
            <a:ext cx="4431403" cy="1644512"/>
          </a:xfrm>
          <a:prstGeom prst="rect">
            <a:avLst/>
          </a:prstGeom>
        </p:spPr>
      </p:pic>
    </p:spTree>
    <p:extLst>
      <p:ext uri="{BB962C8B-B14F-4D97-AF65-F5344CB8AC3E}">
        <p14:creationId xmlns:p14="http://schemas.microsoft.com/office/powerpoint/2010/main" val="4037138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6CB49-9B23-4B3C-AEFC-B7155442A7F2}"/>
              </a:ext>
            </a:extLst>
          </p:cNvPr>
          <p:cNvSpPr>
            <a:spLocks noGrp="1"/>
          </p:cNvSpPr>
          <p:nvPr>
            <p:ph type="body" idx="1"/>
          </p:nvPr>
        </p:nvSpPr>
        <p:spPr/>
        <p:txBody>
          <a:bodyPr/>
          <a:lstStyle/>
          <a:p>
            <a:pPr marL="152400" indent="0" algn="just">
              <a:buNone/>
            </a:pPr>
            <a:endParaRPr lang="it-IT" sz="1400" dirty="0"/>
          </a:p>
          <a:p>
            <a:pPr marL="152400" indent="0" algn="just">
              <a:buNone/>
            </a:pPr>
            <a:endParaRPr lang="it-IT" sz="1400" dirty="0"/>
          </a:p>
          <a:p>
            <a:pPr marL="152400" indent="0" algn="just">
              <a:buNone/>
            </a:pPr>
            <a:r>
              <a:rPr lang="it-IT" sz="1400" dirty="0"/>
              <a:t>In particolare l’analisi sul recupero dei dati avviene sia attraverso le tecniche di File Recovery (Slack Space e Unallocated Space) sia attraverso la tecnica del Data Carving. </a:t>
            </a:r>
          </a:p>
          <a:p>
            <a:pPr marL="152400" indent="0" algn="just">
              <a:buNone/>
            </a:pPr>
            <a:endParaRPr lang="it-IT" sz="1400" dirty="0"/>
          </a:p>
          <a:p>
            <a:pPr marL="152400" indent="0" algn="just">
              <a:buNone/>
            </a:pPr>
            <a:r>
              <a:rPr lang="it-IT" sz="1400" dirty="0"/>
              <a:t>Inoltre, questo processo di recovery viene automatizzato attraverso il tool forense Bulk-Extractor. </a:t>
            </a:r>
          </a:p>
          <a:p>
            <a:pPr marL="152400" indent="0" algn="just">
              <a:buNone/>
            </a:pPr>
            <a:endParaRPr lang="it-IT" sz="1400" dirty="0"/>
          </a:p>
          <a:p>
            <a:pPr marL="152400" indent="0" algn="just">
              <a:buNone/>
            </a:pPr>
            <a:r>
              <a:rPr lang="it-IT" sz="1400" dirty="0"/>
              <a:t>Bulk-Extractor è uno strumento di indagine forense che estrae informazioni utili come email, numeri di carte di credito e URL da dispositivi elettronici (hard disk, USB). </a:t>
            </a:r>
          </a:p>
          <a:p>
            <a:pPr marL="152400" indent="0" algn="just">
              <a:buNone/>
            </a:pPr>
            <a:endParaRPr lang="it-IT" sz="1400" dirty="0"/>
          </a:p>
          <a:p>
            <a:pPr marL="152400" indent="0" algn="just">
              <a:buNone/>
            </a:pPr>
            <a:endParaRPr lang="it-IT" sz="1400" dirty="0"/>
          </a:p>
          <a:p>
            <a:pPr marL="152400" indent="0">
              <a:buNone/>
            </a:pPr>
            <a:endParaRPr lang="it-IT" dirty="0"/>
          </a:p>
        </p:txBody>
      </p:sp>
      <p:sp>
        <p:nvSpPr>
          <p:cNvPr id="3" name="Title 2">
            <a:extLst>
              <a:ext uri="{FF2B5EF4-FFF2-40B4-BE49-F238E27FC236}">
                <a16:creationId xmlns:a16="http://schemas.microsoft.com/office/drawing/2014/main" id="{02CECBB1-7AC4-4AB2-96EA-8484C1F2F90D}"/>
              </a:ext>
            </a:extLst>
          </p:cNvPr>
          <p:cNvSpPr>
            <a:spLocks noGrp="1"/>
          </p:cNvSpPr>
          <p:nvPr>
            <p:ph type="title"/>
          </p:nvPr>
        </p:nvSpPr>
        <p:spPr/>
        <p:txBody>
          <a:bodyPr/>
          <a:lstStyle/>
          <a:p>
            <a:r>
              <a:rPr lang="it-IT" dirty="0">
                <a:solidFill>
                  <a:srgbClr val="FF0000"/>
                </a:solidFill>
              </a:rPr>
              <a:t>INTRODUZIONE ALLA TEMATICA </a:t>
            </a:r>
            <a:endParaRPr lang="it-IT" dirty="0"/>
          </a:p>
        </p:txBody>
      </p:sp>
    </p:spTree>
    <p:extLst>
      <p:ext uri="{BB962C8B-B14F-4D97-AF65-F5344CB8AC3E}">
        <p14:creationId xmlns:p14="http://schemas.microsoft.com/office/powerpoint/2010/main" val="4170042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42211-B7C7-4D34-A3A1-39CDF34E0BFB}"/>
              </a:ext>
            </a:extLst>
          </p:cNvPr>
          <p:cNvSpPr>
            <a:spLocks noGrp="1"/>
          </p:cNvSpPr>
          <p:nvPr>
            <p:ph type="body" idx="1"/>
          </p:nvPr>
        </p:nvSpPr>
        <p:spPr/>
        <p:txBody>
          <a:bodyPr/>
          <a:lstStyle/>
          <a:p>
            <a:pPr marL="152400" indent="0" algn="just">
              <a:buNone/>
            </a:pPr>
            <a:endParaRPr lang="it-IT" sz="1600" dirty="0"/>
          </a:p>
          <a:p>
            <a:pPr marL="152400" indent="0" algn="just">
              <a:buNone/>
            </a:pPr>
            <a:r>
              <a:rPr lang="it-IT" sz="1600" dirty="0">
                <a:solidFill>
                  <a:schemeClr val="bg1"/>
                </a:solidFill>
              </a:rPr>
              <a:t>Ai fini di questo esempio, supponiamo che stiamo indagando sulle frodi aziendali e cerchiamo delle risposte alle seguenti domande: </a:t>
            </a:r>
          </a:p>
          <a:p>
            <a:pPr marL="152400" indent="0" algn="just">
              <a:buNone/>
            </a:pPr>
            <a:endParaRPr lang="it-IT" sz="1600" dirty="0">
              <a:solidFill>
                <a:schemeClr val="bg1"/>
              </a:solidFill>
            </a:endParaRPr>
          </a:p>
          <a:p>
            <a:pPr marL="152400" indent="0" algn="just">
              <a:buNone/>
            </a:pPr>
            <a:endParaRPr lang="it-IT" sz="1600" dirty="0">
              <a:solidFill>
                <a:schemeClr val="bg1"/>
              </a:solidFill>
            </a:endParaRPr>
          </a:p>
          <a:p>
            <a:pPr algn="just">
              <a:buFont typeface="Wingdings" panose="05000000000000000000" pitchFamily="2" charset="2"/>
              <a:buChar char="Ø"/>
            </a:pPr>
            <a:r>
              <a:rPr lang="it-IT" sz="1600" dirty="0">
                <a:solidFill>
                  <a:schemeClr val="bg1"/>
                </a:solidFill>
              </a:rPr>
              <a:t>Quali sono le email utilizzate? </a:t>
            </a:r>
          </a:p>
          <a:p>
            <a:pPr algn="just">
              <a:buFont typeface="Wingdings" panose="05000000000000000000" pitchFamily="2" charset="2"/>
              <a:buChar char="Ø"/>
            </a:pPr>
            <a:endParaRPr lang="it-IT" sz="1600" dirty="0">
              <a:solidFill>
                <a:schemeClr val="bg1"/>
              </a:solidFill>
            </a:endParaRPr>
          </a:p>
          <a:p>
            <a:pPr algn="just">
              <a:buFont typeface="Wingdings" panose="05000000000000000000" pitchFamily="2" charset="2"/>
              <a:buChar char="Ø"/>
            </a:pPr>
            <a:r>
              <a:rPr lang="it-IT" sz="1600" dirty="0">
                <a:solidFill>
                  <a:schemeClr val="bg1"/>
                </a:solidFill>
              </a:rPr>
              <a:t>Quali sono i numeri di telefono utilizzati? </a:t>
            </a:r>
          </a:p>
          <a:p>
            <a:pPr marL="152400" indent="0" algn="just">
              <a:buNone/>
            </a:pPr>
            <a:endParaRPr lang="it-IT" sz="1600" dirty="0"/>
          </a:p>
        </p:txBody>
      </p:sp>
      <p:sp>
        <p:nvSpPr>
          <p:cNvPr id="3" name="Title 2">
            <a:extLst>
              <a:ext uri="{FF2B5EF4-FFF2-40B4-BE49-F238E27FC236}">
                <a16:creationId xmlns:a16="http://schemas.microsoft.com/office/drawing/2014/main" id="{0EA2FBC3-C768-4673-9808-8C5416799565}"/>
              </a:ext>
            </a:extLst>
          </p:cNvPr>
          <p:cNvSpPr>
            <a:spLocks noGrp="1"/>
          </p:cNvSpPr>
          <p:nvPr>
            <p:ph type="title"/>
          </p:nvPr>
        </p:nvSpPr>
        <p:spPr/>
        <p:txBody>
          <a:bodyPr/>
          <a:lstStyle/>
          <a:p>
            <a:r>
              <a:rPr lang="it-IT" dirty="0">
                <a:solidFill>
                  <a:srgbClr val="FF0000"/>
                </a:solidFill>
              </a:rPr>
              <a:t>ANALISI FORENSE </a:t>
            </a:r>
          </a:p>
        </p:txBody>
      </p:sp>
    </p:spTree>
    <p:extLst>
      <p:ext uri="{BB962C8B-B14F-4D97-AF65-F5344CB8AC3E}">
        <p14:creationId xmlns:p14="http://schemas.microsoft.com/office/powerpoint/2010/main" val="815655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CE858-C63E-49CC-93AC-E8130FEA43F0}"/>
              </a:ext>
            </a:extLst>
          </p:cNvPr>
          <p:cNvSpPr>
            <a:spLocks noGrp="1"/>
          </p:cNvSpPr>
          <p:nvPr>
            <p:ph type="body" idx="1"/>
          </p:nvPr>
        </p:nvSpPr>
        <p:spPr/>
        <p:txBody>
          <a:bodyPr/>
          <a:lstStyle/>
          <a:p>
            <a:pPr marL="152400" indent="0" algn="just">
              <a:buNone/>
            </a:pPr>
            <a:r>
              <a:rPr lang="it-IT" sz="1400" dirty="0"/>
              <a:t>Le informazioni da prendere in considerazione sono: </a:t>
            </a:r>
          </a:p>
          <a:p>
            <a:pPr marL="152400" indent="0" algn="just">
              <a:buNone/>
            </a:pPr>
            <a:endParaRPr lang="it-IT" sz="1400" dirty="0"/>
          </a:p>
          <a:p>
            <a:pPr algn="just">
              <a:buFontTx/>
              <a:buChar char="-"/>
            </a:pPr>
            <a:endParaRPr lang="it-IT" sz="1400" dirty="0"/>
          </a:p>
          <a:p>
            <a:pPr algn="just">
              <a:buFontTx/>
              <a:buChar char="-"/>
            </a:pPr>
            <a:r>
              <a:rPr lang="it-IT" sz="1400" dirty="0"/>
              <a:t>Informazioni sui numeri di telefono dell’utente</a:t>
            </a:r>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algn="just">
              <a:buFontTx/>
              <a:buChar char="-"/>
            </a:pPr>
            <a:endParaRPr lang="it-IT" dirty="0"/>
          </a:p>
          <a:p>
            <a:pPr marL="152400" indent="0" algn="just">
              <a:buNone/>
            </a:pPr>
            <a:endParaRPr lang="it-IT" dirty="0"/>
          </a:p>
        </p:txBody>
      </p:sp>
      <p:sp>
        <p:nvSpPr>
          <p:cNvPr id="3" name="Title 2">
            <a:extLst>
              <a:ext uri="{FF2B5EF4-FFF2-40B4-BE49-F238E27FC236}">
                <a16:creationId xmlns:a16="http://schemas.microsoft.com/office/drawing/2014/main" id="{6D275E74-994D-4106-AF0F-D22E2F20BA5F}"/>
              </a:ext>
            </a:extLst>
          </p:cNvPr>
          <p:cNvSpPr>
            <a:spLocks noGrp="1"/>
          </p:cNvSpPr>
          <p:nvPr>
            <p:ph type="title"/>
          </p:nvPr>
        </p:nvSpPr>
        <p:spPr/>
        <p:txBody>
          <a:bodyPr/>
          <a:lstStyle/>
          <a:p>
            <a:r>
              <a:rPr lang="it-IT" dirty="0">
                <a:solidFill>
                  <a:srgbClr val="FF0000"/>
                </a:solidFill>
              </a:rPr>
              <a:t>ANALISI FORENSE </a:t>
            </a:r>
          </a:p>
        </p:txBody>
      </p:sp>
      <p:pic>
        <p:nvPicPr>
          <p:cNvPr id="4" name="Picture 3">
            <a:extLst>
              <a:ext uri="{FF2B5EF4-FFF2-40B4-BE49-F238E27FC236}">
                <a16:creationId xmlns:a16="http://schemas.microsoft.com/office/drawing/2014/main" id="{8AB2576A-8AEC-44B0-9283-6A502CF08E73}"/>
              </a:ext>
            </a:extLst>
          </p:cNvPr>
          <p:cNvPicPr>
            <a:picLocks noChangeAspect="1"/>
          </p:cNvPicPr>
          <p:nvPr/>
        </p:nvPicPr>
        <p:blipFill>
          <a:blip r:embed="rId2"/>
          <a:stretch>
            <a:fillRect/>
          </a:stretch>
        </p:blipFill>
        <p:spPr>
          <a:xfrm>
            <a:off x="1241763" y="2260075"/>
            <a:ext cx="6241774" cy="2438400"/>
          </a:xfrm>
          <a:prstGeom prst="rect">
            <a:avLst/>
          </a:prstGeom>
        </p:spPr>
      </p:pic>
    </p:spTree>
    <p:extLst>
      <p:ext uri="{BB962C8B-B14F-4D97-AF65-F5344CB8AC3E}">
        <p14:creationId xmlns:p14="http://schemas.microsoft.com/office/powerpoint/2010/main" val="2108561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43D2D-B352-45BB-87AE-DF666C21B131}"/>
              </a:ext>
            </a:extLst>
          </p:cNvPr>
          <p:cNvSpPr>
            <a:spLocks noGrp="1"/>
          </p:cNvSpPr>
          <p:nvPr>
            <p:ph type="body" idx="1"/>
          </p:nvPr>
        </p:nvSpPr>
        <p:spPr>
          <a:xfrm>
            <a:off x="729200" y="1247025"/>
            <a:ext cx="3842800" cy="3159600"/>
          </a:xfrm>
        </p:spPr>
        <p:txBody>
          <a:bodyPr/>
          <a:lstStyle/>
          <a:p>
            <a:pPr marL="152400" indent="0" algn="just">
              <a:buNone/>
            </a:pPr>
            <a:endParaRPr lang="it-IT" sz="1400" dirty="0"/>
          </a:p>
          <a:p>
            <a:pPr marL="152400" indent="0" algn="just">
              <a:buNone/>
            </a:pPr>
            <a:r>
              <a:rPr lang="it-IT" sz="1400" dirty="0"/>
              <a:t>- Informazioni sull’email dell’utente </a:t>
            </a:r>
          </a:p>
          <a:p>
            <a:pPr marL="152400" indent="0" algn="just">
              <a:buNone/>
            </a:pPr>
            <a:endParaRPr lang="it-IT" sz="1400" dirty="0"/>
          </a:p>
          <a:p>
            <a:pPr marL="152400" indent="0" algn="just">
              <a:buNone/>
            </a:pPr>
            <a:r>
              <a:rPr lang="it-IT" sz="1400" dirty="0"/>
              <a:t>Questo file riporta gli indirizzi email e il numero di occorrenze. </a:t>
            </a:r>
          </a:p>
          <a:p>
            <a:pPr marL="152400" indent="0" algn="just">
              <a:buNone/>
            </a:pPr>
            <a:endParaRPr lang="it-IT" sz="1400" dirty="0"/>
          </a:p>
          <a:p>
            <a:pPr marL="152400" indent="0" algn="just">
              <a:buNone/>
            </a:pPr>
            <a:r>
              <a:rPr lang="it-IT" sz="1400" dirty="0"/>
              <a:t>Ad esempio, l’indirizzo email @gmail.com è apparso 1022 volte nei  dati estratti </a:t>
            </a:r>
          </a:p>
        </p:txBody>
      </p:sp>
      <p:sp>
        <p:nvSpPr>
          <p:cNvPr id="3" name="Title 2">
            <a:extLst>
              <a:ext uri="{FF2B5EF4-FFF2-40B4-BE49-F238E27FC236}">
                <a16:creationId xmlns:a16="http://schemas.microsoft.com/office/drawing/2014/main" id="{FE294A9F-772D-478C-B0AB-E6C569B0969A}"/>
              </a:ext>
            </a:extLst>
          </p:cNvPr>
          <p:cNvSpPr>
            <a:spLocks noGrp="1"/>
          </p:cNvSpPr>
          <p:nvPr>
            <p:ph type="title"/>
          </p:nvPr>
        </p:nvSpPr>
        <p:spPr/>
        <p:txBody>
          <a:bodyPr/>
          <a:lstStyle/>
          <a:p>
            <a:r>
              <a:rPr lang="it-IT" dirty="0">
                <a:solidFill>
                  <a:srgbClr val="FF0000"/>
                </a:solidFill>
              </a:rPr>
              <a:t>ANALISI FORENSE </a:t>
            </a:r>
          </a:p>
        </p:txBody>
      </p:sp>
      <p:pic>
        <p:nvPicPr>
          <p:cNvPr id="5" name="Picture 4">
            <a:extLst>
              <a:ext uri="{FF2B5EF4-FFF2-40B4-BE49-F238E27FC236}">
                <a16:creationId xmlns:a16="http://schemas.microsoft.com/office/drawing/2014/main" id="{CBB95FF8-37C0-4158-B27A-65E778EEC4AA}"/>
              </a:ext>
            </a:extLst>
          </p:cNvPr>
          <p:cNvPicPr>
            <a:picLocks noChangeAspect="1"/>
          </p:cNvPicPr>
          <p:nvPr/>
        </p:nvPicPr>
        <p:blipFill>
          <a:blip r:embed="rId2"/>
          <a:stretch>
            <a:fillRect/>
          </a:stretch>
        </p:blipFill>
        <p:spPr>
          <a:xfrm>
            <a:off x="4780700" y="1247025"/>
            <a:ext cx="3771900" cy="3467100"/>
          </a:xfrm>
          <a:prstGeom prst="rect">
            <a:avLst/>
          </a:prstGeom>
        </p:spPr>
      </p:pic>
    </p:spTree>
    <p:extLst>
      <p:ext uri="{BB962C8B-B14F-4D97-AF65-F5344CB8AC3E}">
        <p14:creationId xmlns:p14="http://schemas.microsoft.com/office/powerpoint/2010/main" val="3209764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06</a:t>
            </a:r>
            <a:endParaRPr dirty="0">
              <a:solidFill>
                <a:schemeClr val="bg1"/>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IT" sz="2800" dirty="0">
                <a:solidFill>
                  <a:schemeClr val="tx1"/>
                </a:solidFill>
              </a:rPr>
              <a:t>BULK-EXTRACTOR VIEWER (GUI)  </a:t>
            </a:r>
            <a:endParaRPr sz="2800" dirty="0">
              <a:solidFill>
                <a:schemeClr val="tx1"/>
              </a:solidFill>
            </a:endParaRPr>
          </a:p>
        </p:txBody>
      </p:sp>
      <p:sp>
        <p:nvSpPr>
          <p:cNvPr id="259" name="Google Shape;259;p37"/>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4047710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3705C-D0A2-4ABE-B0B2-5CC14AD1517C}"/>
              </a:ext>
            </a:extLst>
          </p:cNvPr>
          <p:cNvSpPr>
            <a:spLocks noGrp="1"/>
          </p:cNvSpPr>
          <p:nvPr>
            <p:ph type="body" idx="1"/>
          </p:nvPr>
        </p:nvSpPr>
        <p:spPr>
          <a:xfrm>
            <a:off x="729200" y="1093305"/>
            <a:ext cx="4081339" cy="3313320"/>
          </a:xfrm>
        </p:spPr>
        <p:txBody>
          <a:bodyPr/>
          <a:lstStyle/>
          <a:p>
            <a:pPr marL="152400" indent="0" algn="just">
              <a:buNone/>
            </a:pPr>
            <a:r>
              <a:rPr lang="it-IT" sz="1400" dirty="0"/>
              <a:t>Bulk-Extractor Viewer è un’interfaccia utente di Bulk-Extractor. </a:t>
            </a:r>
          </a:p>
          <a:p>
            <a:pPr marL="152400" indent="0" algn="just">
              <a:buNone/>
            </a:pPr>
            <a:endParaRPr lang="it-IT" sz="1400" dirty="0"/>
          </a:p>
          <a:p>
            <a:pPr marL="152400" indent="0" algn="just">
              <a:buNone/>
            </a:pPr>
            <a:r>
              <a:rPr lang="it-IT" sz="1400" dirty="0"/>
              <a:t>I risultanti possono essere visualizzati ed elaborati attraverso la GUI. </a:t>
            </a:r>
          </a:p>
          <a:p>
            <a:pPr marL="152400" indent="0" algn="just">
              <a:buNone/>
            </a:pPr>
            <a:endParaRPr lang="it-IT" sz="1400" dirty="0"/>
          </a:p>
          <a:p>
            <a:pPr marL="152400" indent="0" algn="just">
              <a:buNone/>
            </a:pPr>
            <a:r>
              <a:rPr lang="it-IT" sz="1400" b="1" i="1" u="sng" dirty="0"/>
              <a:t>- Informazioni su Bulk-Extractor Viewer </a:t>
            </a:r>
          </a:p>
          <a:p>
            <a:pPr marL="152400" indent="0" algn="just">
              <a:buNone/>
            </a:pPr>
            <a:endParaRPr lang="it-IT" sz="1400" b="1" i="1" u="sng" dirty="0"/>
          </a:p>
          <a:p>
            <a:pPr marL="152400" indent="0" algn="just">
              <a:buNone/>
            </a:pPr>
            <a:r>
              <a:rPr lang="it-IT" sz="1400" dirty="0"/>
              <a:t>Download: </a:t>
            </a:r>
            <a:r>
              <a:rPr lang="it-IT" sz="1400" dirty="0">
                <a:hlinkClick r:id="rId2"/>
              </a:rPr>
              <a:t>https://github.com/simsong/bulk_extractor/wiki/BEViewer</a:t>
            </a:r>
            <a:endParaRPr lang="it-IT" sz="1400" dirty="0"/>
          </a:p>
          <a:p>
            <a:pPr marL="152400" indent="0" algn="just">
              <a:buNone/>
            </a:pPr>
            <a:endParaRPr lang="it-IT" sz="1400" dirty="0"/>
          </a:p>
          <a:p>
            <a:pPr marL="152400" indent="0" algn="just">
              <a:buNone/>
            </a:pPr>
            <a:r>
              <a:rPr lang="it-IT" sz="1400" dirty="0"/>
              <a:t>Versione: 1.6.0 </a:t>
            </a:r>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B8DF77BD-00AC-46C4-9573-4E4FA5BC777C}"/>
              </a:ext>
            </a:extLst>
          </p:cNvPr>
          <p:cNvSpPr>
            <a:spLocks noGrp="1"/>
          </p:cNvSpPr>
          <p:nvPr>
            <p:ph type="title"/>
          </p:nvPr>
        </p:nvSpPr>
        <p:spPr/>
        <p:txBody>
          <a:bodyPr/>
          <a:lstStyle/>
          <a:p>
            <a:r>
              <a:rPr lang="it-IT" dirty="0">
                <a:solidFill>
                  <a:srgbClr val="FF0000"/>
                </a:solidFill>
              </a:rPr>
              <a:t>BE-VIEWER</a:t>
            </a:r>
            <a:r>
              <a:rPr lang="it-IT" dirty="0"/>
              <a:t> </a:t>
            </a:r>
          </a:p>
        </p:txBody>
      </p:sp>
      <p:pic>
        <p:nvPicPr>
          <p:cNvPr id="5" name="Picture 4">
            <a:extLst>
              <a:ext uri="{FF2B5EF4-FFF2-40B4-BE49-F238E27FC236}">
                <a16:creationId xmlns:a16="http://schemas.microsoft.com/office/drawing/2014/main" id="{389F2752-930D-4B37-B870-40521F9302D5}"/>
              </a:ext>
            </a:extLst>
          </p:cNvPr>
          <p:cNvPicPr>
            <a:picLocks noChangeAspect="1"/>
          </p:cNvPicPr>
          <p:nvPr/>
        </p:nvPicPr>
        <p:blipFill>
          <a:blip r:embed="rId3"/>
          <a:stretch>
            <a:fillRect/>
          </a:stretch>
        </p:blipFill>
        <p:spPr>
          <a:xfrm>
            <a:off x="4810539" y="1143000"/>
            <a:ext cx="4190670" cy="3213929"/>
          </a:xfrm>
          <a:prstGeom prst="rect">
            <a:avLst/>
          </a:prstGeom>
        </p:spPr>
      </p:pic>
      <p:sp>
        <p:nvSpPr>
          <p:cNvPr id="7" name="TextBox 6">
            <a:extLst>
              <a:ext uri="{FF2B5EF4-FFF2-40B4-BE49-F238E27FC236}">
                <a16:creationId xmlns:a16="http://schemas.microsoft.com/office/drawing/2014/main" id="{30E8D64B-D26E-4374-BF00-61F4C2D4BB15}"/>
              </a:ext>
            </a:extLst>
          </p:cNvPr>
          <p:cNvSpPr txBox="1"/>
          <p:nvPr/>
        </p:nvSpPr>
        <p:spPr>
          <a:xfrm>
            <a:off x="4810539" y="4393400"/>
            <a:ext cx="4190670" cy="276999"/>
          </a:xfrm>
          <a:prstGeom prst="rect">
            <a:avLst/>
          </a:prstGeom>
          <a:noFill/>
        </p:spPr>
        <p:txBody>
          <a:bodyPr wrap="square" rtlCol="0">
            <a:spAutoFit/>
          </a:bodyPr>
          <a:lstStyle/>
          <a:p>
            <a:pPr algn="just"/>
            <a:r>
              <a:rPr lang="it-IT" sz="1200" dirty="0">
                <a:solidFill>
                  <a:srgbClr val="00B050"/>
                </a:solidFill>
              </a:rPr>
              <a:t>Fig 10: Bulk-Extractor Viewer</a:t>
            </a:r>
          </a:p>
        </p:txBody>
      </p:sp>
    </p:spTree>
    <p:extLst>
      <p:ext uri="{BB962C8B-B14F-4D97-AF65-F5344CB8AC3E}">
        <p14:creationId xmlns:p14="http://schemas.microsoft.com/office/powerpoint/2010/main" val="94871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CF3D4-532A-494B-BCB4-2929777CDDC0}"/>
              </a:ext>
            </a:extLst>
          </p:cNvPr>
          <p:cNvSpPr>
            <a:spLocks noGrp="1"/>
          </p:cNvSpPr>
          <p:nvPr>
            <p:ph type="body" idx="1"/>
          </p:nvPr>
        </p:nvSpPr>
        <p:spPr/>
        <p:txBody>
          <a:bodyPr/>
          <a:lstStyle/>
          <a:p>
            <a:pPr>
              <a:buFont typeface="Wingdings" panose="05000000000000000000" pitchFamily="2" charset="2"/>
              <a:buChar char="v"/>
            </a:pPr>
            <a:endParaRPr lang="it-IT" sz="1400" dirty="0"/>
          </a:p>
          <a:p>
            <a:pPr>
              <a:buFont typeface="Wingdings" panose="05000000000000000000" pitchFamily="2" charset="2"/>
              <a:buChar char="v"/>
            </a:pPr>
            <a:r>
              <a:rPr lang="it-IT" sz="1400" dirty="0"/>
              <a:t>Il primo passo è creare una cartella per memorizzare le informazioni estratte dall’immagine «charlie-2009-11-19.E01» </a:t>
            </a:r>
          </a:p>
          <a:p>
            <a:pPr marL="152400" indent="0">
              <a:buNone/>
            </a:pPr>
            <a:endParaRPr lang="it-IT" sz="1400" dirty="0"/>
          </a:p>
          <a:p>
            <a:pPr>
              <a:buFont typeface="Wingdings" panose="05000000000000000000" pitchFamily="2" charset="2"/>
              <a:buChar char="v"/>
            </a:pPr>
            <a:r>
              <a:rPr lang="it-IT" sz="1400" dirty="0"/>
              <a:t>Per questo esempio, la cartella viene  chiamata </a:t>
            </a:r>
            <a:r>
              <a:rPr lang="it-IT" sz="1400" b="1" i="1" u="sng" dirty="0"/>
              <a:t>charlie_output </a:t>
            </a:r>
          </a:p>
          <a:p>
            <a:pPr>
              <a:buFont typeface="Wingdings" panose="05000000000000000000" pitchFamily="2" charset="2"/>
              <a:buChar char="v"/>
            </a:pPr>
            <a:endParaRPr lang="it-IT" b="1" i="1" u="sng" dirty="0"/>
          </a:p>
          <a:p>
            <a:pPr>
              <a:buFont typeface="Wingdings" panose="05000000000000000000" pitchFamily="2" charset="2"/>
              <a:buChar char="v"/>
            </a:pPr>
            <a:endParaRPr lang="it-IT" b="1" i="1" u="sng" dirty="0"/>
          </a:p>
          <a:p>
            <a:pPr>
              <a:buFont typeface="Wingdings" panose="05000000000000000000" pitchFamily="2" charset="2"/>
              <a:buChar char="v"/>
            </a:pPr>
            <a:endParaRPr lang="it-IT" b="1" i="1" u="sng" dirty="0"/>
          </a:p>
          <a:p>
            <a:pPr>
              <a:buFont typeface="Wingdings" panose="05000000000000000000" pitchFamily="2" charset="2"/>
              <a:buChar char="v"/>
            </a:pPr>
            <a:endParaRPr lang="it-IT" b="1" i="1" u="sng" dirty="0"/>
          </a:p>
          <a:p>
            <a:pPr>
              <a:buFont typeface="Wingdings" panose="05000000000000000000" pitchFamily="2" charset="2"/>
              <a:buChar char="v"/>
            </a:pPr>
            <a:endParaRPr lang="it-IT" b="1" i="1" u="sng" dirty="0"/>
          </a:p>
          <a:p>
            <a:pPr>
              <a:buFont typeface="Wingdings" panose="05000000000000000000" pitchFamily="2" charset="2"/>
              <a:buChar char="v"/>
            </a:pPr>
            <a:endParaRPr lang="it-IT" b="1" i="1" u="sng" dirty="0"/>
          </a:p>
          <a:p>
            <a:pPr marL="152400" indent="0">
              <a:buNone/>
            </a:pPr>
            <a:endParaRPr lang="it-IT" b="1" i="1" u="sng" dirty="0"/>
          </a:p>
          <a:p>
            <a:pPr>
              <a:buFont typeface="Wingdings" panose="05000000000000000000" pitchFamily="2" charset="2"/>
              <a:buChar char="v"/>
            </a:pPr>
            <a:endParaRPr lang="it-IT" b="1" i="1" u="sng" dirty="0"/>
          </a:p>
          <a:p>
            <a:pPr marL="152400" indent="0">
              <a:buNone/>
            </a:pPr>
            <a:endParaRPr lang="it-IT" b="1" i="1" u="sng" dirty="0"/>
          </a:p>
        </p:txBody>
      </p:sp>
      <p:sp>
        <p:nvSpPr>
          <p:cNvPr id="3" name="Title 2">
            <a:extLst>
              <a:ext uri="{FF2B5EF4-FFF2-40B4-BE49-F238E27FC236}">
                <a16:creationId xmlns:a16="http://schemas.microsoft.com/office/drawing/2014/main" id="{1B3CCB7C-8FB3-452A-B25E-42743FBFA4B4}"/>
              </a:ext>
            </a:extLst>
          </p:cNvPr>
          <p:cNvSpPr>
            <a:spLocks noGrp="1"/>
          </p:cNvSpPr>
          <p:nvPr>
            <p:ph type="title"/>
          </p:nvPr>
        </p:nvSpPr>
        <p:spPr/>
        <p:txBody>
          <a:bodyPr/>
          <a:lstStyle/>
          <a:p>
            <a:r>
              <a:rPr lang="it-IT" dirty="0">
                <a:solidFill>
                  <a:srgbClr val="FF0000"/>
                </a:solidFill>
              </a:rPr>
              <a:t>BE-VIEWER </a:t>
            </a:r>
          </a:p>
        </p:txBody>
      </p:sp>
      <p:pic>
        <p:nvPicPr>
          <p:cNvPr id="4" name="Picture 3">
            <a:extLst>
              <a:ext uri="{FF2B5EF4-FFF2-40B4-BE49-F238E27FC236}">
                <a16:creationId xmlns:a16="http://schemas.microsoft.com/office/drawing/2014/main" id="{3A0FFDCE-ADF1-4A30-95C7-F1A20A67AC1A}"/>
              </a:ext>
            </a:extLst>
          </p:cNvPr>
          <p:cNvPicPr>
            <a:picLocks noChangeAspect="1"/>
          </p:cNvPicPr>
          <p:nvPr/>
        </p:nvPicPr>
        <p:blipFill>
          <a:blip r:embed="rId2"/>
          <a:stretch>
            <a:fillRect/>
          </a:stretch>
        </p:blipFill>
        <p:spPr>
          <a:xfrm>
            <a:off x="1596024" y="2826825"/>
            <a:ext cx="1583870" cy="1270907"/>
          </a:xfrm>
          <a:prstGeom prst="rect">
            <a:avLst/>
          </a:prstGeom>
        </p:spPr>
      </p:pic>
    </p:spTree>
    <p:extLst>
      <p:ext uri="{BB962C8B-B14F-4D97-AF65-F5344CB8AC3E}">
        <p14:creationId xmlns:p14="http://schemas.microsoft.com/office/powerpoint/2010/main" val="1018838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41C95B-7EC2-48BF-A0DF-2F29FC1D28ED}"/>
              </a:ext>
            </a:extLst>
          </p:cNvPr>
          <p:cNvSpPr>
            <a:spLocks noGrp="1"/>
          </p:cNvSpPr>
          <p:nvPr>
            <p:ph type="body" idx="1"/>
          </p:nvPr>
        </p:nvSpPr>
        <p:spPr/>
        <p:txBody>
          <a:bodyPr/>
          <a:lstStyle/>
          <a:p>
            <a:pPr>
              <a:buFont typeface="Wingdings" panose="05000000000000000000" pitchFamily="2" charset="2"/>
              <a:buChar char="v"/>
            </a:pPr>
            <a:r>
              <a:rPr lang="it-IT" sz="1400" dirty="0"/>
              <a:t>Apriamo l’utilità Bulk-Extractor Viewer </a:t>
            </a:r>
          </a:p>
          <a:p>
            <a:pPr>
              <a:buFont typeface="Wingdings" panose="05000000000000000000" pitchFamily="2" charset="2"/>
              <a:buChar char="v"/>
            </a:pPr>
            <a:endParaRPr lang="it-IT" sz="1400" dirty="0"/>
          </a:p>
          <a:p>
            <a:pPr>
              <a:buFont typeface="Wingdings" panose="05000000000000000000" pitchFamily="2" charset="2"/>
              <a:buChar char="v"/>
            </a:pPr>
            <a:r>
              <a:rPr lang="it-IT" sz="1400" dirty="0"/>
              <a:t>Dopo l’apertura di Bulk-Extractor, cliccare sull’icona a forma di ingranaggio per iniziare il processo Bulk-Extractor</a:t>
            </a:r>
          </a:p>
          <a:p>
            <a:pPr>
              <a:buFont typeface="Wingdings" panose="05000000000000000000" pitchFamily="2" charset="2"/>
              <a:buChar char="v"/>
            </a:pPr>
            <a:endParaRPr lang="it-IT" dirty="0"/>
          </a:p>
          <a:p>
            <a:pPr marL="152400" indent="0">
              <a:buNone/>
            </a:pPr>
            <a:endParaRPr lang="it-IT" dirty="0"/>
          </a:p>
        </p:txBody>
      </p:sp>
      <p:sp>
        <p:nvSpPr>
          <p:cNvPr id="3" name="Title 2">
            <a:extLst>
              <a:ext uri="{FF2B5EF4-FFF2-40B4-BE49-F238E27FC236}">
                <a16:creationId xmlns:a16="http://schemas.microsoft.com/office/drawing/2014/main" id="{8A99EC1B-ABAB-4F06-8E5E-E90341B9D16E}"/>
              </a:ext>
            </a:extLst>
          </p:cNvPr>
          <p:cNvSpPr>
            <a:spLocks noGrp="1"/>
          </p:cNvSpPr>
          <p:nvPr>
            <p:ph type="title"/>
          </p:nvPr>
        </p:nvSpPr>
        <p:spPr/>
        <p:txBody>
          <a:bodyPr/>
          <a:lstStyle/>
          <a:p>
            <a:r>
              <a:rPr lang="it-IT" dirty="0">
                <a:solidFill>
                  <a:srgbClr val="FF0000"/>
                </a:solidFill>
              </a:rPr>
              <a:t>BE-VIEWER </a:t>
            </a:r>
          </a:p>
        </p:txBody>
      </p:sp>
      <p:pic>
        <p:nvPicPr>
          <p:cNvPr id="4" name="Picture 3">
            <a:extLst>
              <a:ext uri="{FF2B5EF4-FFF2-40B4-BE49-F238E27FC236}">
                <a16:creationId xmlns:a16="http://schemas.microsoft.com/office/drawing/2014/main" id="{3BD7D05F-9C6E-4ED9-BDA9-FA2422879F23}"/>
              </a:ext>
            </a:extLst>
          </p:cNvPr>
          <p:cNvPicPr>
            <a:picLocks noChangeAspect="1"/>
          </p:cNvPicPr>
          <p:nvPr/>
        </p:nvPicPr>
        <p:blipFill>
          <a:blip r:embed="rId2"/>
          <a:stretch>
            <a:fillRect/>
          </a:stretch>
        </p:blipFill>
        <p:spPr>
          <a:xfrm>
            <a:off x="981274" y="2402371"/>
            <a:ext cx="7014825" cy="1809750"/>
          </a:xfrm>
          <a:prstGeom prst="rect">
            <a:avLst/>
          </a:prstGeom>
        </p:spPr>
      </p:pic>
    </p:spTree>
    <p:extLst>
      <p:ext uri="{BB962C8B-B14F-4D97-AF65-F5344CB8AC3E}">
        <p14:creationId xmlns:p14="http://schemas.microsoft.com/office/powerpoint/2010/main" val="16751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A945C-6AD9-4D78-B954-2268CB0C49C0}"/>
              </a:ext>
            </a:extLst>
          </p:cNvPr>
          <p:cNvSpPr>
            <a:spLocks noGrp="1"/>
          </p:cNvSpPr>
          <p:nvPr>
            <p:ph type="body" idx="1"/>
          </p:nvPr>
        </p:nvSpPr>
        <p:spPr>
          <a:xfrm>
            <a:off x="729200" y="1247025"/>
            <a:ext cx="3723531" cy="3159600"/>
          </a:xfrm>
        </p:spPr>
        <p:txBody>
          <a:bodyPr/>
          <a:lstStyle/>
          <a:p>
            <a:pPr algn="just">
              <a:buFont typeface="Wingdings" panose="05000000000000000000" pitchFamily="2" charset="2"/>
              <a:buChar char="v"/>
            </a:pPr>
            <a:endParaRPr lang="it-IT" dirty="0"/>
          </a:p>
          <a:p>
            <a:pPr algn="just">
              <a:buFont typeface="Wingdings" panose="05000000000000000000" pitchFamily="2" charset="2"/>
              <a:buChar char="v"/>
            </a:pPr>
            <a:r>
              <a:rPr lang="it-IT" sz="1400" dirty="0"/>
              <a:t>Cliccando su «Report» si aprirà la finestra «Run Bulk-Extractor» </a:t>
            </a:r>
          </a:p>
          <a:p>
            <a:pPr algn="just">
              <a:buFont typeface="Wingdings" panose="05000000000000000000" pitchFamily="2" charset="2"/>
              <a:buChar char="v"/>
            </a:pPr>
            <a:endParaRPr lang="it-IT" sz="1400" dirty="0"/>
          </a:p>
          <a:p>
            <a:pPr algn="just">
              <a:buFontTx/>
              <a:buChar char="-"/>
            </a:pPr>
            <a:r>
              <a:rPr lang="it-IT" sz="1400" dirty="0"/>
              <a:t> Scegliere l’immagine da analizzare </a:t>
            </a:r>
          </a:p>
          <a:p>
            <a:pPr algn="just">
              <a:buFontTx/>
              <a:buChar char="-"/>
            </a:pPr>
            <a:r>
              <a:rPr lang="it-IT" sz="1400" dirty="0"/>
              <a:t>Posizione della directory di output </a:t>
            </a:r>
          </a:p>
          <a:p>
            <a:pPr algn="just">
              <a:buFontTx/>
              <a:buChar char="-"/>
            </a:pPr>
            <a:r>
              <a:rPr lang="it-IT" sz="1400" dirty="0"/>
              <a:t>Scegliere i tipi di scanner per la ricerca </a:t>
            </a:r>
          </a:p>
          <a:p>
            <a:pPr marL="152400" indent="0" algn="just">
              <a:buNone/>
            </a:pPr>
            <a:endParaRPr lang="it-IT" sz="1400" dirty="0"/>
          </a:p>
          <a:p>
            <a:pPr algn="just">
              <a:buFont typeface="Wingdings" panose="05000000000000000000" pitchFamily="2" charset="2"/>
              <a:buChar char="v"/>
            </a:pPr>
            <a:r>
              <a:rPr lang="it-IT" sz="1400" dirty="0"/>
              <a:t>Infine, cliccare su «Submit Run»</a:t>
            </a:r>
          </a:p>
        </p:txBody>
      </p:sp>
      <p:sp>
        <p:nvSpPr>
          <p:cNvPr id="3" name="Title 2">
            <a:extLst>
              <a:ext uri="{FF2B5EF4-FFF2-40B4-BE49-F238E27FC236}">
                <a16:creationId xmlns:a16="http://schemas.microsoft.com/office/drawing/2014/main" id="{125982DA-2B0D-42D8-9258-604EB050A661}"/>
              </a:ext>
            </a:extLst>
          </p:cNvPr>
          <p:cNvSpPr>
            <a:spLocks noGrp="1"/>
          </p:cNvSpPr>
          <p:nvPr>
            <p:ph type="title"/>
          </p:nvPr>
        </p:nvSpPr>
        <p:spPr/>
        <p:txBody>
          <a:bodyPr/>
          <a:lstStyle/>
          <a:p>
            <a:r>
              <a:rPr lang="it-IT" dirty="0">
                <a:solidFill>
                  <a:srgbClr val="FF0000"/>
                </a:solidFill>
              </a:rPr>
              <a:t>BE-VIEWER </a:t>
            </a:r>
          </a:p>
        </p:txBody>
      </p:sp>
      <p:pic>
        <p:nvPicPr>
          <p:cNvPr id="5" name="Picture 4">
            <a:extLst>
              <a:ext uri="{FF2B5EF4-FFF2-40B4-BE49-F238E27FC236}">
                <a16:creationId xmlns:a16="http://schemas.microsoft.com/office/drawing/2014/main" id="{47BD1771-6872-4621-B002-27F116ED119A}"/>
              </a:ext>
            </a:extLst>
          </p:cNvPr>
          <p:cNvPicPr>
            <a:picLocks noChangeAspect="1"/>
          </p:cNvPicPr>
          <p:nvPr/>
        </p:nvPicPr>
        <p:blipFill>
          <a:blip r:embed="rId2"/>
          <a:stretch>
            <a:fillRect/>
          </a:stretch>
        </p:blipFill>
        <p:spPr>
          <a:xfrm>
            <a:off x="4691270" y="1245737"/>
            <a:ext cx="4293704" cy="3574741"/>
          </a:xfrm>
          <a:prstGeom prst="rect">
            <a:avLst/>
          </a:prstGeom>
        </p:spPr>
      </p:pic>
    </p:spTree>
    <p:extLst>
      <p:ext uri="{BB962C8B-B14F-4D97-AF65-F5344CB8AC3E}">
        <p14:creationId xmlns:p14="http://schemas.microsoft.com/office/powerpoint/2010/main" val="100193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E9FA3-0297-464A-AE29-32A6B6A6C9D6}"/>
              </a:ext>
            </a:extLst>
          </p:cNvPr>
          <p:cNvSpPr>
            <a:spLocks noGrp="1"/>
          </p:cNvSpPr>
          <p:nvPr>
            <p:ph type="body" idx="1"/>
          </p:nvPr>
        </p:nvSpPr>
        <p:spPr>
          <a:xfrm>
            <a:off x="729200" y="1247025"/>
            <a:ext cx="7266900" cy="3159600"/>
          </a:xfrm>
        </p:spPr>
        <p:txBody>
          <a:bodyPr/>
          <a:lstStyle/>
          <a:p>
            <a:pPr>
              <a:buFont typeface="Wingdings" panose="05000000000000000000" pitchFamily="2" charset="2"/>
              <a:buChar char="v"/>
            </a:pPr>
            <a:r>
              <a:rPr lang="it-IT" sz="1400" dirty="0"/>
              <a:t>Analisi Bulk-Extractor Viewer </a:t>
            </a:r>
          </a:p>
        </p:txBody>
      </p:sp>
      <p:sp>
        <p:nvSpPr>
          <p:cNvPr id="3" name="Title 2">
            <a:extLst>
              <a:ext uri="{FF2B5EF4-FFF2-40B4-BE49-F238E27FC236}">
                <a16:creationId xmlns:a16="http://schemas.microsoft.com/office/drawing/2014/main" id="{925B904D-AE9D-47AE-8D2B-72AD1BB5BF5B}"/>
              </a:ext>
            </a:extLst>
          </p:cNvPr>
          <p:cNvSpPr>
            <a:spLocks noGrp="1"/>
          </p:cNvSpPr>
          <p:nvPr>
            <p:ph type="title"/>
          </p:nvPr>
        </p:nvSpPr>
        <p:spPr/>
        <p:txBody>
          <a:bodyPr/>
          <a:lstStyle/>
          <a:p>
            <a:r>
              <a:rPr lang="it-IT" dirty="0">
                <a:solidFill>
                  <a:srgbClr val="FF0000"/>
                </a:solidFill>
              </a:rPr>
              <a:t>BE-VIEWER </a:t>
            </a:r>
          </a:p>
        </p:txBody>
      </p:sp>
      <p:pic>
        <p:nvPicPr>
          <p:cNvPr id="5" name="Picture 4">
            <a:extLst>
              <a:ext uri="{FF2B5EF4-FFF2-40B4-BE49-F238E27FC236}">
                <a16:creationId xmlns:a16="http://schemas.microsoft.com/office/drawing/2014/main" id="{AEC94ADB-54A6-4D66-AFEC-E339707DB6EE}"/>
              </a:ext>
            </a:extLst>
          </p:cNvPr>
          <p:cNvPicPr>
            <a:picLocks noChangeAspect="1"/>
          </p:cNvPicPr>
          <p:nvPr/>
        </p:nvPicPr>
        <p:blipFill>
          <a:blip r:embed="rId2"/>
          <a:stretch>
            <a:fillRect/>
          </a:stretch>
        </p:blipFill>
        <p:spPr>
          <a:xfrm>
            <a:off x="904460" y="2073585"/>
            <a:ext cx="7626803" cy="2467319"/>
          </a:xfrm>
          <a:prstGeom prst="rect">
            <a:avLst/>
          </a:prstGeom>
        </p:spPr>
      </p:pic>
    </p:spTree>
    <p:extLst>
      <p:ext uri="{BB962C8B-B14F-4D97-AF65-F5344CB8AC3E}">
        <p14:creationId xmlns:p14="http://schemas.microsoft.com/office/powerpoint/2010/main" val="1510358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0F6C95-4646-4DD6-A208-E1C0201C9E76}"/>
              </a:ext>
            </a:extLst>
          </p:cNvPr>
          <p:cNvSpPr>
            <a:spLocks noGrp="1"/>
          </p:cNvSpPr>
          <p:nvPr>
            <p:ph type="body" idx="1"/>
          </p:nvPr>
        </p:nvSpPr>
        <p:spPr>
          <a:xfrm>
            <a:off x="729201" y="1247025"/>
            <a:ext cx="3137122" cy="3159600"/>
          </a:xfrm>
        </p:spPr>
        <p:txBody>
          <a:bodyPr/>
          <a:lstStyle/>
          <a:p>
            <a:pPr algn="just">
              <a:buFont typeface="Wingdings" panose="05000000000000000000" pitchFamily="2" charset="2"/>
              <a:buChar char="v"/>
            </a:pPr>
            <a:endParaRPr lang="it-IT" sz="1400" dirty="0"/>
          </a:p>
          <a:p>
            <a:pPr algn="just">
              <a:buFont typeface="Wingdings" panose="05000000000000000000" pitchFamily="2" charset="2"/>
              <a:buChar char="v"/>
            </a:pPr>
            <a:endParaRPr lang="it-IT" sz="1400" dirty="0"/>
          </a:p>
          <a:p>
            <a:pPr algn="just">
              <a:buFont typeface="Wingdings" panose="05000000000000000000" pitchFamily="2" charset="2"/>
              <a:buChar char="v"/>
            </a:pPr>
            <a:endParaRPr lang="it-IT" sz="1400" dirty="0"/>
          </a:p>
          <a:p>
            <a:pPr algn="just">
              <a:buFont typeface="Wingdings" panose="05000000000000000000" pitchFamily="2" charset="2"/>
              <a:buChar char="v"/>
            </a:pPr>
            <a:endParaRPr lang="it-IT" sz="1400" dirty="0"/>
          </a:p>
          <a:p>
            <a:pPr algn="just">
              <a:buFont typeface="Wingdings" panose="05000000000000000000" pitchFamily="2" charset="2"/>
              <a:buChar char="v"/>
            </a:pPr>
            <a:r>
              <a:rPr lang="it-IT" sz="1400" dirty="0"/>
              <a:t>Scansione terminata di Bulk-Extractor. </a:t>
            </a:r>
          </a:p>
          <a:p>
            <a:pPr algn="just">
              <a:buFont typeface="Wingdings" panose="05000000000000000000" pitchFamily="2" charset="2"/>
              <a:buChar char="v"/>
            </a:pPr>
            <a:endParaRPr lang="it-IT" sz="1400" dirty="0"/>
          </a:p>
          <a:p>
            <a:pPr algn="just">
              <a:buFont typeface="Wingdings" panose="05000000000000000000" pitchFamily="2" charset="2"/>
              <a:buChar char="v"/>
            </a:pPr>
            <a:r>
              <a:rPr lang="it-IT" sz="1400" dirty="0"/>
              <a:t>Report charlie_output è disponibile. </a:t>
            </a:r>
          </a:p>
        </p:txBody>
      </p:sp>
      <p:sp>
        <p:nvSpPr>
          <p:cNvPr id="3" name="Title 2">
            <a:extLst>
              <a:ext uri="{FF2B5EF4-FFF2-40B4-BE49-F238E27FC236}">
                <a16:creationId xmlns:a16="http://schemas.microsoft.com/office/drawing/2014/main" id="{6C5D1014-4B67-440D-9AA4-073F8EF14791}"/>
              </a:ext>
            </a:extLst>
          </p:cNvPr>
          <p:cNvSpPr>
            <a:spLocks noGrp="1"/>
          </p:cNvSpPr>
          <p:nvPr>
            <p:ph type="title"/>
          </p:nvPr>
        </p:nvSpPr>
        <p:spPr/>
        <p:txBody>
          <a:bodyPr/>
          <a:lstStyle/>
          <a:p>
            <a:r>
              <a:rPr lang="it-IT" dirty="0">
                <a:solidFill>
                  <a:srgbClr val="FF0000"/>
                </a:solidFill>
              </a:rPr>
              <a:t>BE-VIEWER </a:t>
            </a:r>
          </a:p>
        </p:txBody>
      </p:sp>
      <p:pic>
        <p:nvPicPr>
          <p:cNvPr id="7" name="Picture 6">
            <a:extLst>
              <a:ext uri="{FF2B5EF4-FFF2-40B4-BE49-F238E27FC236}">
                <a16:creationId xmlns:a16="http://schemas.microsoft.com/office/drawing/2014/main" id="{FECB27B9-274E-4862-B9C1-05F3FDBB1C5B}"/>
              </a:ext>
            </a:extLst>
          </p:cNvPr>
          <p:cNvPicPr>
            <a:picLocks noChangeAspect="1"/>
          </p:cNvPicPr>
          <p:nvPr/>
        </p:nvPicPr>
        <p:blipFill>
          <a:blip r:embed="rId2"/>
          <a:stretch>
            <a:fillRect/>
          </a:stretch>
        </p:blipFill>
        <p:spPr>
          <a:xfrm>
            <a:off x="4114798" y="1017725"/>
            <a:ext cx="4790661" cy="1819197"/>
          </a:xfrm>
          <a:prstGeom prst="rect">
            <a:avLst/>
          </a:prstGeom>
        </p:spPr>
      </p:pic>
      <p:pic>
        <p:nvPicPr>
          <p:cNvPr id="9" name="Picture 8">
            <a:extLst>
              <a:ext uri="{FF2B5EF4-FFF2-40B4-BE49-F238E27FC236}">
                <a16:creationId xmlns:a16="http://schemas.microsoft.com/office/drawing/2014/main" id="{1FDFC0D7-44FA-470B-A41D-D8FA75503B12}"/>
              </a:ext>
            </a:extLst>
          </p:cNvPr>
          <p:cNvPicPr>
            <a:picLocks noChangeAspect="1"/>
          </p:cNvPicPr>
          <p:nvPr/>
        </p:nvPicPr>
        <p:blipFill>
          <a:blip r:embed="rId3"/>
          <a:stretch>
            <a:fillRect/>
          </a:stretch>
        </p:blipFill>
        <p:spPr>
          <a:xfrm>
            <a:off x="4114798" y="3066222"/>
            <a:ext cx="4790661" cy="1467048"/>
          </a:xfrm>
          <a:prstGeom prst="rect">
            <a:avLst/>
          </a:prstGeom>
        </p:spPr>
      </p:pic>
    </p:spTree>
    <p:extLst>
      <p:ext uri="{BB962C8B-B14F-4D97-AF65-F5344CB8AC3E}">
        <p14:creationId xmlns:p14="http://schemas.microsoft.com/office/powerpoint/2010/main" val="86009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80309-6634-491F-BECC-4CC3001795A8}"/>
              </a:ext>
            </a:extLst>
          </p:cNvPr>
          <p:cNvSpPr>
            <a:spLocks noGrp="1"/>
          </p:cNvSpPr>
          <p:nvPr>
            <p:ph type="body" idx="1"/>
          </p:nvPr>
        </p:nvSpPr>
        <p:spPr>
          <a:xfrm>
            <a:off x="729200" y="1247024"/>
            <a:ext cx="7266900" cy="3662905"/>
          </a:xfrm>
        </p:spPr>
        <p:txBody>
          <a:bodyPr/>
          <a:lstStyle/>
          <a:p>
            <a:pPr marL="152400" indent="0" algn="just">
              <a:buNone/>
            </a:pPr>
            <a:endParaRPr lang="it-IT" sz="1400" dirty="0"/>
          </a:p>
          <a:p>
            <a:pPr marL="152400" indent="0" algn="just">
              <a:buNone/>
            </a:pPr>
            <a:r>
              <a:rPr lang="it-IT" sz="1400" dirty="0"/>
              <a:t>Dopo aver approfondito ed affrontato le problematiche sulle tecniche di File Recovery e Data Carving, concetreremo il lavoro sul funzionamento logico del tool Bulk-Extractor presentando un esempio di utilizzo dello strumento su un’immagine forense, scaricata gratuitamente dal web, il cui scopo sarà quello di indagare su un esempio di frode aziendale.  </a:t>
            </a:r>
          </a:p>
          <a:p>
            <a:pPr marL="152400" indent="0" algn="just">
              <a:buNone/>
            </a:pPr>
            <a:endParaRPr lang="it-IT" sz="1400" dirty="0"/>
          </a:p>
          <a:p>
            <a:pPr marL="152400" indent="0" algn="just">
              <a:buNone/>
            </a:pPr>
            <a:endParaRPr lang="it-IT" sz="1400" dirty="0"/>
          </a:p>
          <a:p>
            <a:pPr marL="152400" indent="0" algn="just">
              <a:buNone/>
            </a:pPr>
            <a:r>
              <a:rPr lang="it-IT" sz="1400" dirty="0"/>
              <a:t>Attraverso le fasi del tool dobbiamo essere in grado di trovare delle risposte alle seguenti domande: </a:t>
            </a:r>
          </a:p>
          <a:p>
            <a:pPr marL="152400" indent="0" algn="just">
              <a:buNone/>
            </a:pPr>
            <a:endParaRPr lang="it-IT" sz="1400" dirty="0"/>
          </a:p>
          <a:p>
            <a:pPr algn="just">
              <a:buFont typeface="Wingdings" panose="05000000000000000000" pitchFamily="2" charset="2"/>
              <a:buChar char="Ø"/>
            </a:pPr>
            <a:r>
              <a:rPr lang="it-IT" sz="1400" dirty="0">
                <a:solidFill>
                  <a:schemeClr val="bg1"/>
                </a:solidFill>
              </a:rPr>
              <a:t>Quali sono le email utilizzate? </a:t>
            </a:r>
          </a:p>
          <a:p>
            <a:pPr algn="just">
              <a:buFont typeface="Wingdings" panose="05000000000000000000" pitchFamily="2" charset="2"/>
              <a:buChar char="Ø"/>
            </a:pPr>
            <a:endParaRPr lang="it-IT" sz="1400" dirty="0">
              <a:solidFill>
                <a:schemeClr val="bg1"/>
              </a:solidFill>
            </a:endParaRPr>
          </a:p>
          <a:p>
            <a:pPr algn="just">
              <a:buFont typeface="Wingdings" panose="05000000000000000000" pitchFamily="2" charset="2"/>
              <a:buChar char="Ø"/>
            </a:pPr>
            <a:r>
              <a:rPr lang="it-IT" sz="1400" dirty="0">
                <a:solidFill>
                  <a:schemeClr val="bg1"/>
                </a:solidFill>
              </a:rPr>
              <a:t>Quali sono i numeri di telefono utilizzati? </a:t>
            </a:r>
          </a:p>
          <a:p>
            <a:pPr algn="just"/>
            <a:endParaRPr lang="it-IT" sz="1400" dirty="0"/>
          </a:p>
          <a:p>
            <a:pPr algn="just"/>
            <a:endParaRPr lang="it-IT" sz="1400" dirty="0"/>
          </a:p>
          <a:p>
            <a:pPr marL="152400" indent="0" algn="just">
              <a:buNone/>
            </a:pPr>
            <a:r>
              <a:rPr lang="it-IT" sz="1400" dirty="0"/>
              <a:t>Inoltre, dimostrare che lo strumento proposto migliora la probabilità di recuperare file di diverso tipo rispetto al semplice recupero dei dati (Data Carving) </a:t>
            </a:r>
          </a:p>
          <a:p>
            <a:endParaRPr lang="it-IT" dirty="0"/>
          </a:p>
          <a:p>
            <a:endParaRPr lang="it-IT" dirty="0"/>
          </a:p>
          <a:p>
            <a:pPr>
              <a:buFont typeface="Wingdings" panose="05000000000000000000" pitchFamily="2" charset="2"/>
              <a:buChar char="§"/>
            </a:pPr>
            <a:endParaRPr lang="it-IT" dirty="0"/>
          </a:p>
        </p:txBody>
      </p:sp>
      <p:sp>
        <p:nvSpPr>
          <p:cNvPr id="3" name="Title 2">
            <a:extLst>
              <a:ext uri="{FF2B5EF4-FFF2-40B4-BE49-F238E27FC236}">
                <a16:creationId xmlns:a16="http://schemas.microsoft.com/office/drawing/2014/main" id="{3C8836A9-031B-4076-A945-4D82A570A060}"/>
              </a:ext>
            </a:extLst>
          </p:cNvPr>
          <p:cNvSpPr>
            <a:spLocks noGrp="1"/>
          </p:cNvSpPr>
          <p:nvPr>
            <p:ph type="title"/>
          </p:nvPr>
        </p:nvSpPr>
        <p:spPr/>
        <p:txBody>
          <a:bodyPr/>
          <a:lstStyle/>
          <a:p>
            <a:r>
              <a:rPr lang="it-IT" dirty="0">
                <a:solidFill>
                  <a:srgbClr val="FF0000"/>
                </a:solidFill>
              </a:rPr>
              <a:t>OBIETTIVO </a:t>
            </a:r>
          </a:p>
        </p:txBody>
      </p:sp>
    </p:spTree>
    <p:extLst>
      <p:ext uri="{BB962C8B-B14F-4D97-AF65-F5344CB8AC3E}">
        <p14:creationId xmlns:p14="http://schemas.microsoft.com/office/powerpoint/2010/main" val="3791101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A50D6-E50F-4D74-9117-BA9D5493E08A}"/>
              </a:ext>
            </a:extLst>
          </p:cNvPr>
          <p:cNvPicPr>
            <a:picLocks noChangeAspect="1"/>
          </p:cNvPicPr>
          <p:nvPr/>
        </p:nvPicPr>
        <p:blipFill>
          <a:blip r:embed="rId2"/>
          <a:stretch>
            <a:fillRect/>
          </a:stretch>
        </p:blipFill>
        <p:spPr>
          <a:xfrm>
            <a:off x="5705018" y="2571750"/>
            <a:ext cx="2292295" cy="1939154"/>
          </a:xfrm>
          <a:prstGeom prst="rect">
            <a:avLst/>
          </a:prstGeom>
        </p:spPr>
      </p:pic>
      <p:sp>
        <p:nvSpPr>
          <p:cNvPr id="2" name="Text Placeholder 1">
            <a:extLst>
              <a:ext uri="{FF2B5EF4-FFF2-40B4-BE49-F238E27FC236}">
                <a16:creationId xmlns:a16="http://schemas.microsoft.com/office/drawing/2014/main" id="{0C580C47-A27F-408A-B8B5-7BDFE32663B9}"/>
              </a:ext>
            </a:extLst>
          </p:cNvPr>
          <p:cNvSpPr>
            <a:spLocks noGrp="1"/>
          </p:cNvSpPr>
          <p:nvPr>
            <p:ph type="body" idx="1"/>
          </p:nvPr>
        </p:nvSpPr>
        <p:spPr>
          <a:xfrm>
            <a:off x="729200" y="1247025"/>
            <a:ext cx="7446983" cy="3563514"/>
          </a:xfrm>
        </p:spPr>
        <p:txBody>
          <a:bodyPr/>
          <a:lstStyle/>
          <a:p>
            <a:pPr>
              <a:buFont typeface="Wingdings" panose="05000000000000000000" pitchFamily="2" charset="2"/>
              <a:buChar char="v"/>
            </a:pPr>
            <a:r>
              <a:rPr lang="it-IT" sz="1400" dirty="0"/>
              <a:t>Terminata l’analisi dell’immagine del disco, è possibile visualizzare l’output selezionando il report nella finestra «Report» oppure nella cartella creata sul Desktop «charlie_output»</a:t>
            </a:r>
          </a:p>
          <a:p>
            <a:pPr marL="152400" indent="0">
              <a:buNone/>
            </a:pPr>
            <a:endParaRPr lang="it-IT" dirty="0"/>
          </a:p>
        </p:txBody>
      </p:sp>
      <p:sp>
        <p:nvSpPr>
          <p:cNvPr id="3" name="Title 2">
            <a:extLst>
              <a:ext uri="{FF2B5EF4-FFF2-40B4-BE49-F238E27FC236}">
                <a16:creationId xmlns:a16="http://schemas.microsoft.com/office/drawing/2014/main" id="{797DF193-2B61-4D69-A508-21C5ED63A118}"/>
              </a:ext>
            </a:extLst>
          </p:cNvPr>
          <p:cNvSpPr>
            <a:spLocks noGrp="1"/>
          </p:cNvSpPr>
          <p:nvPr>
            <p:ph type="title"/>
          </p:nvPr>
        </p:nvSpPr>
        <p:spPr/>
        <p:txBody>
          <a:bodyPr/>
          <a:lstStyle/>
          <a:p>
            <a:r>
              <a:rPr lang="it-IT" dirty="0">
                <a:solidFill>
                  <a:srgbClr val="FF0000"/>
                </a:solidFill>
              </a:rPr>
              <a:t>BE-VIEWER </a:t>
            </a:r>
          </a:p>
        </p:txBody>
      </p:sp>
      <p:pic>
        <p:nvPicPr>
          <p:cNvPr id="6" name="Picture 5">
            <a:extLst>
              <a:ext uri="{FF2B5EF4-FFF2-40B4-BE49-F238E27FC236}">
                <a16:creationId xmlns:a16="http://schemas.microsoft.com/office/drawing/2014/main" id="{4543CC2A-C53A-42FC-8931-195070854CFE}"/>
              </a:ext>
            </a:extLst>
          </p:cNvPr>
          <p:cNvPicPr>
            <a:picLocks noChangeAspect="1"/>
          </p:cNvPicPr>
          <p:nvPr/>
        </p:nvPicPr>
        <p:blipFill>
          <a:blip r:embed="rId3"/>
          <a:stretch>
            <a:fillRect/>
          </a:stretch>
        </p:blipFill>
        <p:spPr>
          <a:xfrm>
            <a:off x="967817" y="2571750"/>
            <a:ext cx="2298391" cy="1939154"/>
          </a:xfrm>
          <a:prstGeom prst="rect">
            <a:avLst/>
          </a:prstGeom>
        </p:spPr>
      </p:pic>
    </p:spTree>
    <p:extLst>
      <p:ext uri="{BB962C8B-B14F-4D97-AF65-F5344CB8AC3E}">
        <p14:creationId xmlns:p14="http://schemas.microsoft.com/office/powerpoint/2010/main" val="269658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C114A2-A7F9-4DF9-A347-6B77A6019B7D}"/>
              </a:ext>
            </a:extLst>
          </p:cNvPr>
          <p:cNvSpPr>
            <a:spLocks noGrp="1"/>
          </p:cNvSpPr>
          <p:nvPr>
            <p:ph type="body" idx="1"/>
          </p:nvPr>
        </p:nvSpPr>
        <p:spPr>
          <a:xfrm>
            <a:off x="729200" y="1247025"/>
            <a:ext cx="2829009" cy="3159600"/>
          </a:xfrm>
        </p:spPr>
        <p:txBody>
          <a:bodyPr/>
          <a:lstStyle/>
          <a:p>
            <a:pPr>
              <a:buFont typeface="Wingdings" panose="05000000000000000000" pitchFamily="2" charset="2"/>
              <a:buChar char="v"/>
            </a:pPr>
            <a:endParaRPr lang="it-IT" sz="1400" dirty="0"/>
          </a:p>
          <a:p>
            <a:pPr>
              <a:buFont typeface="Wingdings" panose="05000000000000000000" pitchFamily="2" charset="2"/>
              <a:buChar char="v"/>
            </a:pPr>
            <a:r>
              <a:rPr lang="it-IT" sz="1400" dirty="0"/>
              <a:t>Dopo aver selezionato il «Report», verrà visualizzato un elenco di ciascun scanner per il quale è stata trovata una funzione da Bulk-Extractor. </a:t>
            </a:r>
          </a:p>
        </p:txBody>
      </p:sp>
      <p:sp>
        <p:nvSpPr>
          <p:cNvPr id="3" name="Title 2">
            <a:extLst>
              <a:ext uri="{FF2B5EF4-FFF2-40B4-BE49-F238E27FC236}">
                <a16:creationId xmlns:a16="http://schemas.microsoft.com/office/drawing/2014/main" id="{BF35A394-C73A-47CA-8433-B16862A154B0}"/>
              </a:ext>
            </a:extLst>
          </p:cNvPr>
          <p:cNvSpPr>
            <a:spLocks noGrp="1"/>
          </p:cNvSpPr>
          <p:nvPr>
            <p:ph type="title"/>
          </p:nvPr>
        </p:nvSpPr>
        <p:spPr/>
        <p:txBody>
          <a:bodyPr/>
          <a:lstStyle/>
          <a:p>
            <a:r>
              <a:rPr lang="it-IT" dirty="0">
                <a:solidFill>
                  <a:srgbClr val="FF0000"/>
                </a:solidFill>
              </a:rPr>
              <a:t>BE-VIEWER</a:t>
            </a:r>
          </a:p>
        </p:txBody>
      </p:sp>
      <p:pic>
        <p:nvPicPr>
          <p:cNvPr id="5" name="Picture 4">
            <a:extLst>
              <a:ext uri="{FF2B5EF4-FFF2-40B4-BE49-F238E27FC236}">
                <a16:creationId xmlns:a16="http://schemas.microsoft.com/office/drawing/2014/main" id="{2DB88867-6E1B-4CD3-8DE1-F8235BA1034F}"/>
              </a:ext>
            </a:extLst>
          </p:cNvPr>
          <p:cNvPicPr>
            <a:picLocks noChangeAspect="1"/>
          </p:cNvPicPr>
          <p:nvPr/>
        </p:nvPicPr>
        <p:blipFill>
          <a:blip r:embed="rId2"/>
          <a:stretch>
            <a:fillRect/>
          </a:stretch>
        </p:blipFill>
        <p:spPr>
          <a:xfrm>
            <a:off x="3913734" y="904460"/>
            <a:ext cx="5021544" cy="3945835"/>
          </a:xfrm>
          <a:prstGeom prst="rect">
            <a:avLst/>
          </a:prstGeom>
        </p:spPr>
      </p:pic>
    </p:spTree>
    <p:extLst>
      <p:ext uri="{BB962C8B-B14F-4D97-AF65-F5344CB8AC3E}">
        <p14:creationId xmlns:p14="http://schemas.microsoft.com/office/powerpoint/2010/main" val="2822243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5F9AA5-866D-470A-B18C-CE9B78D5CA5E}"/>
              </a:ext>
            </a:extLst>
          </p:cNvPr>
          <p:cNvSpPr>
            <a:spLocks noGrp="1"/>
          </p:cNvSpPr>
          <p:nvPr>
            <p:ph type="body" idx="1"/>
          </p:nvPr>
        </p:nvSpPr>
        <p:spPr/>
        <p:txBody>
          <a:bodyPr/>
          <a:lstStyle/>
          <a:p>
            <a:pPr>
              <a:buFont typeface="Wingdings" panose="05000000000000000000" pitchFamily="2" charset="2"/>
              <a:buChar char="v"/>
            </a:pPr>
            <a:r>
              <a:rPr lang="it-IT" sz="1400" dirty="0"/>
              <a:t>Selezionando uno scanner specifico (email.txt, url.txt) o il suo istogramma (email_histogram.txt) le funzioni verranno elencate nella finestra «Feature File» </a:t>
            </a:r>
          </a:p>
          <a:p>
            <a:pPr>
              <a:buFont typeface="Wingdings" panose="05000000000000000000" pitchFamily="2" charset="2"/>
              <a:buChar char="v"/>
            </a:pPr>
            <a:endParaRPr lang="it-IT" sz="1400" dirty="0"/>
          </a:p>
          <a:p>
            <a:pPr>
              <a:buFont typeface="Wingdings" panose="05000000000000000000" pitchFamily="2" charset="2"/>
              <a:buChar char="v"/>
            </a:pPr>
            <a:r>
              <a:rPr lang="it-IT" sz="1400" i="1" u="sng" dirty="0"/>
              <a:t>Email.txt</a:t>
            </a:r>
          </a:p>
          <a:p>
            <a:pPr>
              <a:buFont typeface="Wingdings" panose="05000000000000000000" pitchFamily="2" charset="2"/>
              <a:buChar char="v"/>
            </a:pPr>
            <a:endParaRPr lang="it-IT" sz="1400" i="1" u="sng" dirty="0"/>
          </a:p>
          <a:p>
            <a:pPr marL="152400" indent="0">
              <a:buNone/>
            </a:pPr>
            <a:endParaRPr lang="it-IT" sz="1400" i="1" u="sng" dirty="0"/>
          </a:p>
          <a:p>
            <a:pPr marL="152400" indent="0">
              <a:buNone/>
            </a:pPr>
            <a:endParaRPr lang="it-IT" sz="1400" dirty="0"/>
          </a:p>
          <a:p>
            <a:pPr marL="152400" indent="0">
              <a:buNone/>
            </a:pPr>
            <a:endParaRPr lang="it-IT" sz="1400"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3EB9558D-B894-4187-AE3C-D9F69F586472}"/>
              </a:ext>
            </a:extLst>
          </p:cNvPr>
          <p:cNvSpPr>
            <a:spLocks noGrp="1"/>
          </p:cNvSpPr>
          <p:nvPr>
            <p:ph type="title"/>
          </p:nvPr>
        </p:nvSpPr>
        <p:spPr/>
        <p:txBody>
          <a:bodyPr/>
          <a:lstStyle/>
          <a:p>
            <a:r>
              <a:rPr lang="it-IT" dirty="0">
                <a:solidFill>
                  <a:srgbClr val="FF0000"/>
                </a:solidFill>
              </a:rPr>
              <a:t>BE-VIEWER</a:t>
            </a:r>
            <a:endParaRPr lang="it-IT" b="1" dirty="0"/>
          </a:p>
        </p:txBody>
      </p:sp>
      <p:pic>
        <p:nvPicPr>
          <p:cNvPr id="4" name="Picture 3">
            <a:extLst>
              <a:ext uri="{FF2B5EF4-FFF2-40B4-BE49-F238E27FC236}">
                <a16:creationId xmlns:a16="http://schemas.microsoft.com/office/drawing/2014/main" id="{CBE99EB8-17E8-44CC-93BA-FFA90C8C1FE6}"/>
              </a:ext>
            </a:extLst>
          </p:cNvPr>
          <p:cNvPicPr>
            <a:picLocks noChangeAspect="1"/>
          </p:cNvPicPr>
          <p:nvPr/>
        </p:nvPicPr>
        <p:blipFill>
          <a:blip r:embed="rId2"/>
          <a:stretch>
            <a:fillRect/>
          </a:stretch>
        </p:blipFill>
        <p:spPr>
          <a:xfrm>
            <a:off x="2350633" y="2286000"/>
            <a:ext cx="5487081" cy="2412475"/>
          </a:xfrm>
          <a:prstGeom prst="rect">
            <a:avLst/>
          </a:prstGeom>
        </p:spPr>
      </p:pic>
    </p:spTree>
    <p:extLst>
      <p:ext uri="{BB962C8B-B14F-4D97-AF65-F5344CB8AC3E}">
        <p14:creationId xmlns:p14="http://schemas.microsoft.com/office/powerpoint/2010/main" val="1997203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BAB81E-4898-4F93-93EC-37B3734049EC}"/>
              </a:ext>
            </a:extLst>
          </p:cNvPr>
          <p:cNvSpPr>
            <a:spLocks noGrp="1"/>
          </p:cNvSpPr>
          <p:nvPr>
            <p:ph type="body" idx="1"/>
          </p:nvPr>
        </p:nvSpPr>
        <p:spPr>
          <a:xfrm>
            <a:off x="729200" y="1247025"/>
            <a:ext cx="3751423" cy="3159600"/>
          </a:xfrm>
        </p:spPr>
        <p:txBody>
          <a:bodyPr/>
          <a:lstStyle/>
          <a:p>
            <a:pPr>
              <a:buFont typeface="Wingdings" panose="05000000000000000000" pitchFamily="2" charset="2"/>
              <a:buChar char="v"/>
            </a:pPr>
            <a:endParaRPr lang="it-IT" i="1" u="sng" dirty="0"/>
          </a:p>
          <a:p>
            <a:pPr>
              <a:buFont typeface="Wingdings" panose="05000000000000000000" pitchFamily="2" charset="2"/>
              <a:buChar char="v"/>
            </a:pPr>
            <a:r>
              <a:rPr lang="it-IT" sz="1400" i="1" u="sng" dirty="0"/>
              <a:t>Email_histogram.txt </a:t>
            </a:r>
          </a:p>
          <a:p>
            <a:pPr>
              <a:buFont typeface="Wingdings" panose="05000000000000000000" pitchFamily="2" charset="2"/>
              <a:buChar char="v"/>
            </a:pPr>
            <a:endParaRPr lang="it-IT" sz="1400" i="1" u="sng" dirty="0"/>
          </a:p>
          <a:p>
            <a:pPr>
              <a:buFont typeface="Wingdings" panose="05000000000000000000" pitchFamily="2" charset="2"/>
              <a:buChar char="v"/>
            </a:pPr>
            <a:endParaRPr lang="it-IT" sz="1400" i="1" u="sng" dirty="0"/>
          </a:p>
          <a:p>
            <a:pPr marL="152400" indent="0">
              <a:buNone/>
            </a:pPr>
            <a:r>
              <a:rPr lang="it-IT" sz="1400" dirty="0"/>
              <a:t>L’indirizzo email </a:t>
            </a:r>
            <a:r>
              <a:rPr lang="it-IT" sz="1400" dirty="0">
                <a:hlinkClick r:id="rId2"/>
              </a:rPr>
              <a:t>mozilla@kewis.ch</a:t>
            </a:r>
            <a:r>
              <a:rPr lang="it-IT" sz="1400" dirty="0"/>
              <a:t> è apparso nella ricerca 783 volte </a:t>
            </a:r>
            <a:endParaRPr lang="it-IT" sz="1400" i="1" u="sng" dirty="0"/>
          </a:p>
        </p:txBody>
      </p:sp>
      <p:sp>
        <p:nvSpPr>
          <p:cNvPr id="3" name="Title 2">
            <a:extLst>
              <a:ext uri="{FF2B5EF4-FFF2-40B4-BE49-F238E27FC236}">
                <a16:creationId xmlns:a16="http://schemas.microsoft.com/office/drawing/2014/main" id="{9A6D07BA-9F95-4162-AA1D-D1C2B49CD78C}"/>
              </a:ext>
            </a:extLst>
          </p:cNvPr>
          <p:cNvSpPr>
            <a:spLocks noGrp="1"/>
          </p:cNvSpPr>
          <p:nvPr>
            <p:ph type="title"/>
          </p:nvPr>
        </p:nvSpPr>
        <p:spPr/>
        <p:txBody>
          <a:bodyPr/>
          <a:lstStyle/>
          <a:p>
            <a:r>
              <a:rPr lang="it-IT" dirty="0">
                <a:solidFill>
                  <a:srgbClr val="FF0000"/>
                </a:solidFill>
              </a:rPr>
              <a:t>BE-VIEWER </a:t>
            </a:r>
          </a:p>
        </p:txBody>
      </p:sp>
      <p:pic>
        <p:nvPicPr>
          <p:cNvPr id="4" name="Picture 3">
            <a:extLst>
              <a:ext uri="{FF2B5EF4-FFF2-40B4-BE49-F238E27FC236}">
                <a16:creationId xmlns:a16="http://schemas.microsoft.com/office/drawing/2014/main" id="{F46E11C4-DC36-41CB-AEF7-ED03D29F2FB0}"/>
              </a:ext>
            </a:extLst>
          </p:cNvPr>
          <p:cNvPicPr>
            <a:picLocks noChangeAspect="1"/>
          </p:cNvPicPr>
          <p:nvPr/>
        </p:nvPicPr>
        <p:blipFill>
          <a:blip r:embed="rId3"/>
          <a:stretch>
            <a:fillRect/>
          </a:stretch>
        </p:blipFill>
        <p:spPr>
          <a:xfrm>
            <a:off x="4480623" y="731374"/>
            <a:ext cx="4351577" cy="4118921"/>
          </a:xfrm>
          <a:prstGeom prst="rect">
            <a:avLst/>
          </a:prstGeom>
        </p:spPr>
      </p:pic>
    </p:spTree>
    <p:extLst>
      <p:ext uri="{BB962C8B-B14F-4D97-AF65-F5344CB8AC3E}">
        <p14:creationId xmlns:p14="http://schemas.microsoft.com/office/powerpoint/2010/main" val="1360658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7F964-0C00-4D29-BC6E-E41F100F9A75}"/>
              </a:ext>
            </a:extLst>
          </p:cNvPr>
          <p:cNvSpPr>
            <a:spLocks noGrp="1"/>
          </p:cNvSpPr>
          <p:nvPr>
            <p:ph type="body" idx="1"/>
          </p:nvPr>
        </p:nvSpPr>
        <p:spPr/>
        <p:txBody>
          <a:bodyPr/>
          <a:lstStyle/>
          <a:p>
            <a:pPr>
              <a:buFont typeface="Wingdings" panose="05000000000000000000" pitchFamily="2" charset="2"/>
              <a:buChar char="v"/>
            </a:pPr>
            <a:r>
              <a:rPr lang="it-IT" dirty="0"/>
              <a:t>Selezionando una funzione specifica verrà mostrato il file in cui si trova per essere visualizzato nella finestra «Image»</a:t>
            </a:r>
          </a:p>
        </p:txBody>
      </p:sp>
      <p:sp>
        <p:nvSpPr>
          <p:cNvPr id="3" name="Title 2">
            <a:extLst>
              <a:ext uri="{FF2B5EF4-FFF2-40B4-BE49-F238E27FC236}">
                <a16:creationId xmlns:a16="http://schemas.microsoft.com/office/drawing/2014/main" id="{314D37CB-BE26-4EFC-A9D6-FB5D29858BA1}"/>
              </a:ext>
            </a:extLst>
          </p:cNvPr>
          <p:cNvSpPr>
            <a:spLocks noGrp="1"/>
          </p:cNvSpPr>
          <p:nvPr>
            <p:ph type="title"/>
          </p:nvPr>
        </p:nvSpPr>
        <p:spPr/>
        <p:txBody>
          <a:bodyPr/>
          <a:lstStyle/>
          <a:p>
            <a:r>
              <a:rPr lang="it-IT" dirty="0">
                <a:solidFill>
                  <a:srgbClr val="FF0000"/>
                </a:solidFill>
              </a:rPr>
              <a:t>BE-VIEWER</a:t>
            </a:r>
            <a:r>
              <a:rPr lang="it-IT" dirty="0"/>
              <a:t> </a:t>
            </a:r>
          </a:p>
        </p:txBody>
      </p:sp>
      <p:pic>
        <p:nvPicPr>
          <p:cNvPr id="5" name="Picture 4">
            <a:extLst>
              <a:ext uri="{FF2B5EF4-FFF2-40B4-BE49-F238E27FC236}">
                <a16:creationId xmlns:a16="http://schemas.microsoft.com/office/drawing/2014/main" id="{FF92CCB1-F12F-42F8-83B8-4DA2D3531F7E}"/>
              </a:ext>
            </a:extLst>
          </p:cNvPr>
          <p:cNvPicPr>
            <a:picLocks noChangeAspect="1"/>
          </p:cNvPicPr>
          <p:nvPr/>
        </p:nvPicPr>
        <p:blipFill>
          <a:blip r:embed="rId2"/>
          <a:stretch>
            <a:fillRect/>
          </a:stretch>
        </p:blipFill>
        <p:spPr>
          <a:xfrm>
            <a:off x="1147900" y="1858617"/>
            <a:ext cx="6848200" cy="3001618"/>
          </a:xfrm>
          <a:prstGeom prst="rect">
            <a:avLst/>
          </a:prstGeom>
        </p:spPr>
      </p:pic>
    </p:spTree>
    <p:extLst>
      <p:ext uri="{BB962C8B-B14F-4D97-AF65-F5344CB8AC3E}">
        <p14:creationId xmlns:p14="http://schemas.microsoft.com/office/powerpoint/2010/main" val="889395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D5E09A-DBC2-4803-8F5B-B83F461C974F}"/>
              </a:ext>
            </a:extLst>
          </p:cNvPr>
          <p:cNvSpPr>
            <a:spLocks noGrp="1"/>
          </p:cNvSpPr>
          <p:nvPr>
            <p:ph type="body" idx="1"/>
          </p:nvPr>
        </p:nvSpPr>
        <p:spPr/>
        <p:txBody>
          <a:bodyPr/>
          <a:lstStyle/>
          <a:p>
            <a:pPr>
              <a:buFont typeface="Arial" panose="020B0604020202020204" pitchFamily="34" charset="0"/>
              <a:buChar char="•"/>
            </a:pPr>
            <a:r>
              <a:rPr lang="it-IT" dirty="0"/>
              <a:t>Estremamente utile nel recuperare dati significativi all’interno di un file, anzichè recuperare interi file (ad esempio, Foremost, Scalpel, PhotoRec)</a:t>
            </a:r>
          </a:p>
          <a:p>
            <a:pPr>
              <a:buFont typeface="Arial" panose="020B0604020202020204" pitchFamily="34" charset="0"/>
              <a:buChar char="•"/>
            </a:pPr>
            <a:endParaRPr lang="it-IT" dirty="0"/>
          </a:p>
          <a:p>
            <a:pPr>
              <a:buFont typeface="Arial" panose="020B0604020202020204" pitchFamily="34" charset="0"/>
              <a:buChar char="•"/>
            </a:pPr>
            <a:r>
              <a:rPr lang="it-IT" dirty="0"/>
              <a:t>Permette di estrarre dati da immagini in formato (jpeg, raw, split-raw, AFF, En Case E01) , PDF, file ZIP, GZIP. </a:t>
            </a:r>
          </a:p>
          <a:p>
            <a:pPr>
              <a:buFont typeface="Arial" panose="020B0604020202020204" pitchFamily="34" charset="0"/>
              <a:buChar char="•"/>
            </a:pPr>
            <a:endParaRPr lang="it-IT" dirty="0"/>
          </a:p>
          <a:p>
            <a:pPr>
              <a:buFont typeface="Arial" panose="020B0604020202020204" pitchFamily="34" charset="0"/>
              <a:buChar char="•"/>
            </a:pPr>
            <a:r>
              <a:rPr lang="it-IT" dirty="0"/>
              <a:t>Fornisce in output file di testo .txt facile da usare </a:t>
            </a:r>
          </a:p>
          <a:p>
            <a:pPr>
              <a:buFont typeface="Arial" panose="020B0604020202020204" pitchFamily="34" charset="0"/>
              <a:buChar char="•"/>
            </a:pPr>
            <a:endParaRPr lang="it-IT" dirty="0"/>
          </a:p>
          <a:p>
            <a:pPr>
              <a:buFont typeface="Arial" panose="020B0604020202020204" pitchFamily="34" charset="0"/>
              <a:buChar char="•"/>
            </a:pPr>
            <a:r>
              <a:rPr lang="it-IT" dirty="0"/>
              <a:t>Adotta il parallelismo </a:t>
            </a:r>
          </a:p>
          <a:p>
            <a:pPr>
              <a:buFont typeface="Arial" panose="020B0604020202020204" pitchFamily="34" charset="0"/>
              <a:buChar char="•"/>
            </a:pPr>
            <a:endParaRPr lang="it-IT" dirty="0"/>
          </a:p>
          <a:p>
            <a:r>
              <a:rPr lang="it-IT" dirty="0"/>
              <a:t>Approccio multi-threading (determina il numero corretto di thread di analisi da utilizzare durante l’esecuzione, liberando l’esaminatore da questa attività) </a:t>
            </a:r>
          </a:p>
          <a:p>
            <a:endParaRPr lang="it-IT" dirty="0"/>
          </a:p>
          <a:p>
            <a:r>
              <a:rPr lang="it-IT" dirty="0"/>
              <a:t>Veloce rispetto ad altri strumenti forensi </a:t>
            </a:r>
          </a:p>
          <a:p>
            <a:endParaRPr lang="it-IT" dirty="0"/>
          </a:p>
          <a:p>
            <a:r>
              <a:rPr lang="it-IT" dirty="0"/>
              <a:t>Estrae informazioni binarie (AES encryption keys) </a:t>
            </a:r>
          </a:p>
        </p:txBody>
      </p:sp>
      <p:sp>
        <p:nvSpPr>
          <p:cNvPr id="3" name="Title 2">
            <a:extLst>
              <a:ext uri="{FF2B5EF4-FFF2-40B4-BE49-F238E27FC236}">
                <a16:creationId xmlns:a16="http://schemas.microsoft.com/office/drawing/2014/main" id="{75DD92BF-46B2-4AAD-81CE-4C3C9AD8E953}"/>
              </a:ext>
            </a:extLst>
          </p:cNvPr>
          <p:cNvSpPr>
            <a:spLocks noGrp="1"/>
          </p:cNvSpPr>
          <p:nvPr>
            <p:ph type="title"/>
          </p:nvPr>
        </p:nvSpPr>
        <p:spPr/>
        <p:txBody>
          <a:bodyPr/>
          <a:lstStyle/>
          <a:p>
            <a:r>
              <a:rPr lang="it-IT" dirty="0">
                <a:solidFill>
                  <a:srgbClr val="FF0000"/>
                </a:solidFill>
              </a:rPr>
              <a:t>VANTAGGI BULK-EXTRACTOR </a:t>
            </a:r>
          </a:p>
        </p:txBody>
      </p:sp>
    </p:spTree>
    <p:extLst>
      <p:ext uri="{BB962C8B-B14F-4D97-AF65-F5344CB8AC3E}">
        <p14:creationId xmlns:p14="http://schemas.microsoft.com/office/powerpoint/2010/main" val="1348961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54B552-7CC0-44C9-B8DD-CF899B829D2F}"/>
              </a:ext>
            </a:extLst>
          </p:cNvPr>
          <p:cNvSpPr>
            <a:spLocks noGrp="1"/>
          </p:cNvSpPr>
          <p:nvPr>
            <p:ph type="body" idx="1"/>
          </p:nvPr>
        </p:nvSpPr>
        <p:spPr/>
        <p:txBody>
          <a:bodyPr/>
          <a:lstStyle/>
          <a:p>
            <a:pPr marL="152400" indent="0" algn="just">
              <a:buNone/>
            </a:pPr>
            <a:endParaRPr lang="it-IT" sz="1600" dirty="0"/>
          </a:p>
          <a:p>
            <a:pPr marL="152400" indent="0" algn="just">
              <a:buNone/>
            </a:pPr>
            <a:endParaRPr lang="it-IT" sz="1600" dirty="0"/>
          </a:p>
          <a:p>
            <a:pPr algn="just">
              <a:buFontTx/>
              <a:buChar char="-"/>
            </a:pPr>
            <a:r>
              <a:rPr lang="it-IT" sz="1600" dirty="0"/>
              <a:t>Scalabilità: utilizzo di algoritmi che sfruttano grandi set di dati</a:t>
            </a:r>
          </a:p>
          <a:p>
            <a:pPr algn="just">
              <a:buFontTx/>
              <a:buChar char="-"/>
            </a:pPr>
            <a:endParaRPr lang="it-IT" sz="1600" dirty="0"/>
          </a:p>
          <a:p>
            <a:pPr algn="just">
              <a:buFontTx/>
              <a:buChar char="-"/>
            </a:pPr>
            <a:r>
              <a:rPr lang="it-IT" sz="1600" dirty="0"/>
              <a:t>Apprendimento automatico per trovare valori anomali e incongruenze (tecniche di machine learning e IA)</a:t>
            </a:r>
          </a:p>
          <a:p>
            <a:pPr algn="just">
              <a:buFontTx/>
              <a:buChar char="-"/>
            </a:pPr>
            <a:endParaRPr lang="it-IT" sz="1600" dirty="0"/>
          </a:p>
          <a:p>
            <a:pPr algn="just">
              <a:buFontTx/>
              <a:buChar char="-"/>
            </a:pPr>
            <a:r>
              <a:rPr lang="it-IT" sz="1600" dirty="0"/>
              <a:t>Dati di produzione più eterogenei rispetto ai dati di prova</a:t>
            </a:r>
          </a:p>
          <a:p>
            <a:pPr algn="just">
              <a:buFontTx/>
              <a:buChar char="-"/>
            </a:pPr>
            <a:endParaRPr lang="it-IT" sz="1600" dirty="0"/>
          </a:p>
          <a:p>
            <a:pPr algn="just">
              <a:buFontTx/>
              <a:buChar char="-"/>
            </a:pPr>
            <a:r>
              <a:rPr lang="it-IT" sz="1600" dirty="0"/>
              <a:t>Attenzione all’usabilità e al recupero </a:t>
            </a:r>
          </a:p>
        </p:txBody>
      </p:sp>
      <p:sp>
        <p:nvSpPr>
          <p:cNvPr id="3" name="Title 2">
            <a:extLst>
              <a:ext uri="{FF2B5EF4-FFF2-40B4-BE49-F238E27FC236}">
                <a16:creationId xmlns:a16="http://schemas.microsoft.com/office/drawing/2014/main" id="{59222335-28C1-43E8-B04E-70AE4192D272}"/>
              </a:ext>
            </a:extLst>
          </p:cNvPr>
          <p:cNvSpPr>
            <a:spLocks noGrp="1"/>
          </p:cNvSpPr>
          <p:nvPr>
            <p:ph type="title"/>
          </p:nvPr>
        </p:nvSpPr>
        <p:spPr/>
        <p:txBody>
          <a:bodyPr/>
          <a:lstStyle/>
          <a:p>
            <a:r>
              <a:rPr lang="it-IT" dirty="0">
                <a:solidFill>
                  <a:srgbClr val="FF0000"/>
                </a:solidFill>
              </a:rPr>
              <a:t>LIMITAZIONI BULK-EXTRACTOR </a:t>
            </a:r>
          </a:p>
        </p:txBody>
      </p:sp>
    </p:spTree>
    <p:extLst>
      <p:ext uri="{BB962C8B-B14F-4D97-AF65-F5344CB8AC3E}">
        <p14:creationId xmlns:p14="http://schemas.microsoft.com/office/powerpoint/2010/main" val="3826379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DC2C8-FBA3-4C72-8798-7D01D1AB94EC}"/>
              </a:ext>
            </a:extLst>
          </p:cNvPr>
          <p:cNvSpPr>
            <a:spLocks noGrp="1"/>
          </p:cNvSpPr>
          <p:nvPr>
            <p:ph type="body" idx="1"/>
          </p:nvPr>
        </p:nvSpPr>
        <p:spPr/>
        <p:txBody>
          <a:bodyPr/>
          <a:lstStyle/>
          <a:p>
            <a:pPr marL="152400" indent="0" algn="just">
              <a:buNone/>
            </a:pPr>
            <a:endParaRPr lang="it-IT" sz="1400" dirty="0"/>
          </a:p>
          <a:p>
            <a:pPr marL="152400" indent="0" algn="just">
              <a:buNone/>
            </a:pPr>
            <a:endParaRPr lang="it-IT" sz="1400" dirty="0"/>
          </a:p>
          <a:p>
            <a:pPr marL="152400" indent="0" algn="just">
              <a:buNone/>
            </a:pPr>
            <a:r>
              <a:rPr lang="it-IT" sz="1400" dirty="0"/>
              <a:t>Siamo riusciti a soddisfare i nostri obiettivi: </a:t>
            </a:r>
          </a:p>
          <a:p>
            <a:pPr marL="152400" indent="0" algn="just">
              <a:buNone/>
            </a:pPr>
            <a:endParaRPr lang="it-IT" sz="1400" dirty="0"/>
          </a:p>
          <a:p>
            <a:pPr marL="438150" indent="-285750" algn="just">
              <a:buFont typeface="+mj-lt"/>
              <a:buAutoNum type="romanUcPeriod"/>
            </a:pPr>
            <a:r>
              <a:rPr lang="it-IT" sz="1400" dirty="0"/>
              <a:t> Approfondimento dell’argomento File Recovery/Data Carving </a:t>
            </a:r>
          </a:p>
          <a:p>
            <a:pPr marL="438150" indent="-285750" algn="just">
              <a:buFont typeface="+mj-lt"/>
              <a:buAutoNum type="romanUcPeriod"/>
            </a:pPr>
            <a:endParaRPr lang="it-IT" sz="1400" dirty="0"/>
          </a:p>
          <a:p>
            <a:pPr marL="438150" indent="-285750" algn="just">
              <a:buFont typeface="+mj-lt"/>
              <a:buAutoNum type="romanUcPeriod"/>
            </a:pPr>
            <a:r>
              <a:rPr lang="it-IT" sz="1400" dirty="0"/>
              <a:t>Funzionamento logico del tool Bulk-Extractor </a:t>
            </a:r>
          </a:p>
          <a:p>
            <a:pPr marL="438150" indent="-285750" algn="just">
              <a:buFont typeface="+mj-lt"/>
              <a:buAutoNum type="romanUcPeriod"/>
            </a:pPr>
            <a:endParaRPr lang="it-IT" sz="1400" dirty="0"/>
          </a:p>
          <a:p>
            <a:pPr marL="438150" indent="-285750" algn="just">
              <a:buFont typeface="+mj-lt"/>
              <a:buAutoNum type="romanUcPeriod"/>
            </a:pPr>
            <a:r>
              <a:rPr lang="it-IT" sz="1400" dirty="0"/>
              <a:t>Esempio di utilizzo su un’immagine forense </a:t>
            </a:r>
          </a:p>
          <a:p>
            <a:pPr marL="152400" indent="0">
              <a:buNone/>
            </a:pPr>
            <a:endParaRPr lang="it-IT" sz="1400" dirty="0"/>
          </a:p>
          <a:p>
            <a:pPr marL="152400" indent="0">
              <a:buNone/>
            </a:pPr>
            <a:r>
              <a:rPr lang="it-IT" sz="1400" dirty="0"/>
              <a:t> </a:t>
            </a:r>
          </a:p>
        </p:txBody>
      </p:sp>
      <p:sp>
        <p:nvSpPr>
          <p:cNvPr id="3" name="Title 2">
            <a:extLst>
              <a:ext uri="{FF2B5EF4-FFF2-40B4-BE49-F238E27FC236}">
                <a16:creationId xmlns:a16="http://schemas.microsoft.com/office/drawing/2014/main" id="{09BBFE8A-3D3F-4FCF-A78C-DF6E4634FF05}"/>
              </a:ext>
            </a:extLst>
          </p:cNvPr>
          <p:cNvSpPr>
            <a:spLocks noGrp="1"/>
          </p:cNvSpPr>
          <p:nvPr>
            <p:ph type="title"/>
          </p:nvPr>
        </p:nvSpPr>
        <p:spPr/>
        <p:txBody>
          <a:bodyPr/>
          <a:lstStyle/>
          <a:p>
            <a:r>
              <a:rPr lang="it-IT" dirty="0">
                <a:solidFill>
                  <a:srgbClr val="FF0000"/>
                </a:solidFill>
              </a:rPr>
              <a:t>CONCLUSIONI</a:t>
            </a:r>
            <a:r>
              <a:rPr lang="it-IT" dirty="0"/>
              <a:t> </a:t>
            </a:r>
          </a:p>
        </p:txBody>
      </p:sp>
    </p:spTree>
    <p:extLst>
      <p:ext uri="{BB962C8B-B14F-4D97-AF65-F5344CB8AC3E}">
        <p14:creationId xmlns:p14="http://schemas.microsoft.com/office/powerpoint/2010/main" val="2998224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1F9BC4-A954-44BF-A0C4-03E1EA4B75EE}"/>
              </a:ext>
            </a:extLst>
          </p:cNvPr>
          <p:cNvSpPr>
            <a:spLocks noGrp="1"/>
          </p:cNvSpPr>
          <p:nvPr>
            <p:ph type="body" idx="1"/>
          </p:nvPr>
        </p:nvSpPr>
        <p:spPr/>
        <p:txBody>
          <a:bodyPr/>
          <a:lstStyle/>
          <a:p>
            <a:pPr marL="152400" indent="0" algn="just">
              <a:buNone/>
            </a:pPr>
            <a:endParaRPr lang="it-IT" sz="1400" dirty="0"/>
          </a:p>
          <a:p>
            <a:pPr marL="152400" indent="0" algn="just">
              <a:buNone/>
            </a:pPr>
            <a:r>
              <a:rPr lang="it-IT" sz="1600" dirty="0"/>
              <a:t>Dai risultati ottenuti è possibile introdurre i seguenti sviluppi futuri: </a:t>
            </a:r>
          </a:p>
          <a:p>
            <a:pPr marL="152400" indent="0" algn="just">
              <a:buNone/>
            </a:pPr>
            <a:endParaRPr lang="it-IT" sz="1600" dirty="0"/>
          </a:p>
          <a:p>
            <a:pPr algn="just"/>
            <a:r>
              <a:rPr lang="it-IT" sz="1600" dirty="0"/>
              <a:t>Eseguire il testing del tool su dispositivi con capacità di memorizzazione &gt; 10 TB </a:t>
            </a:r>
          </a:p>
          <a:p>
            <a:pPr algn="just"/>
            <a:endParaRPr lang="it-IT" sz="1600" dirty="0"/>
          </a:p>
          <a:p>
            <a:pPr algn="just"/>
            <a:r>
              <a:rPr lang="it-IT" sz="1600" dirty="0"/>
              <a:t>Confrontare i risultati con altri strumenti forensi (PhotoRec, Foremost)</a:t>
            </a:r>
          </a:p>
          <a:p>
            <a:pPr algn="just"/>
            <a:endParaRPr lang="it-IT" sz="1600" dirty="0"/>
          </a:p>
          <a:p>
            <a:pPr algn="just"/>
            <a:r>
              <a:rPr lang="it-IT" sz="1600" dirty="0"/>
              <a:t>Integrare all’interno del tool strumenti legati a tecniche di Machine Learning ed Intelligenza Artificiale </a:t>
            </a:r>
          </a:p>
        </p:txBody>
      </p:sp>
      <p:sp>
        <p:nvSpPr>
          <p:cNvPr id="3" name="Title 2">
            <a:extLst>
              <a:ext uri="{FF2B5EF4-FFF2-40B4-BE49-F238E27FC236}">
                <a16:creationId xmlns:a16="http://schemas.microsoft.com/office/drawing/2014/main" id="{C605D069-C61D-479F-81E8-17C32AB88F8A}"/>
              </a:ext>
            </a:extLst>
          </p:cNvPr>
          <p:cNvSpPr>
            <a:spLocks noGrp="1"/>
          </p:cNvSpPr>
          <p:nvPr>
            <p:ph type="title"/>
          </p:nvPr>
        </p:nvSpPr>
        <p:spPr/>
        <p:txBody>
          <a:bodyPr/>
          <a:lstStyle/>
          <a:p>
            <a:r>
              <a:rPr lang="it-IT" dirty="0">
                <a:solidFill>
                  <a:srgbClr val="FF0000"/>
                </a:solidFill>
              </a:rPr>
              <a:t>SVILUPPI FUTURI </a:t>
            </a:r>
          </a:p>
        </p:txBody>
      </p:sp>
    </p:spTree>
    <p:extLst>
      <p:ext uri="{BB962C8B-B14F-4D97-AF65-F5344CB8AC3E}">
        <p14:creationId xmlns:p14="http://schemas.microsoft.com/office/powerpoint/2010/main" val="1125959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4F7B3-B7C9-4815-B287-5A8B8651615A}"/>
              </a:ext>
            </a:extLst>
          </p:cNvPr>
          <p:cNvSpPr>
            <a:spLocks noGrp="1"/>
          </p:cNvSpPr>
          <p:nvPr>
            <p:ph type="body" idx="1"/>
          </p:nvPr>
        </p:nvSpPr>
        <p:spPr/>
        <p:txBody>
          <a:bodyPr/>
          <a:lstStyle/>
          <a:p>
            <a:pPr marL="152400" indent="0">
              <a:buNone/>
            </a:pPr>
            <a:endParaRPr lang="it-IT" dirty="0"/>
          </a:p>
          <a:p>
            <a:pPr marL="152400" indent="0">
              <a:buNone/>
            </a:pPr>
            <a:r>
              <a:rPr lang="it-IT" sz="1400" dirty="0"/>
              <a:t>[1]  Raffaele Pizzolante – Slides del corso Digital Forensics – File Recovery e Data Carving</a:t>
            </a:r>
          </a:p>
          <a:p>
            <a:pPr marL="152400" indent="0">
              <a:buNone/>
            </a:pPr>
            <a:r>
              <a:rPr lang="it-IT" sz="1400" dirty="0"/>
              <a:t> </a:t>
            </a:r>
          </a:p>
          <a:p>
            <a:pPr marL="152400" indent="0">
              <a:buNone/>
            </a:pPr>
            <a:r>
              <a:rPr lang="it-IT" sz="1400" dirty="0"/>
              <a:t>[2] Simson L. Garfinkel – Digital media triage with bulk data analysis and Bulk-Extractor </a:t>
            </a:r>
          </a:p>
          <a:p>
            <a:pPr marL="152400" indent="0">
              <a:buNone/>
            </a:pPr>
            <a:endParaRPr lang="it-IT" sz="1400" dirty="0"/>
          </a:p>
          <a:p>
            <a:pPr marL="152400" indent="0">
              <a:buNone/>
            </a:pPr>
            <a:r>
              <a:rPr lang="it-IT" sz="1400" dirty="0"/>
              <a:t>[3] Bit4law – Data Carving </a:t>
            </a:r>
          </a:p>
          <a:p>
            <a:pPr marL="152400" indent="0">
              <a:buNone/>
            </a:pPr>
            <a:endParaRPr lang="it-IT" sz="1400" dirty="0"/>
          </a:p>
          <a:p>
            <a:pPr marL="152400" indent="0">
              <a:buNone/>
            </a:pPr>
            <a:r>
              <a:rPr lang="it-IT" sz="1400" dirty="0"/>
              <a:t>[4] Simon L. Garfinkel – A Stream-Based Forensics Tool </a:t>
            </a:r>
          </a:p>
          <a:p>
            <a:pPr marL="152400" indent="0">
              <a:buNone/>
            </a:pPr>
            <a:endParaRPr lang="it-IT" sz="1400" dirty="0"/>
          </a:p>
          <a:p>
            <a:pPr marL="152400" indent="0">
              <a:buNone/>
            </a:pPr>
            <a:r>
              <a:rPr lang="it-IT" sz="1400" dirty="0"/>
              <a:t>[5] Bulk-Extractor Users Manual </a:t>
            </a:r>
          </a:p>
          <a:p>
            <a:pPr marL="152400" indent="0">
              <a:buNone/>
            </a:pPr>
            <a:endParaRPr lang="it-IT" dirty="0"/>
          </a:p>
        </p:txBody>
      </p:sp>
      <p:sp>
        <p:nvSpPr>
          <p:cNvPr id="3" name="Title 2">
            <a:extLst>
              <a:ext uri="{FF2B5EF4-FFF2-40B4-BE49-F238E27FC236}">
                <a16:creationId xmlns:a16="http://schemas.microsoft.com/office/drawing/2014/main" id="{A8909EE0-9117-4404-A61F-43C14FAB98E1}"/>
              </a:ext>
            </a:extLst>
          </p:cNvPr>
          <p:cNvSpPr>
            <a:spLocks noGrp="1"/>
          </p:cNvSpPr>
          <p:nvPr>
            <p:ph type="title"/>
          </p:nvPr>
        </p:nvSpPr>
        <p:spPr/>
        <p:txBody>
          <a:bodyPr/>
          <a:lstStyle/>
          <a:p>
            <a:r>
              <a:rPr lang="it-IT" dirty="0">
                <a:solidFill>
                  <a:srgbClr val="FF0000"/>
                </a:solidFill>
              </a:rPr>
              <a:t>BIBLIOGRAFIA</a:t>
            </a:r>
          </a:p>
        </p:txBody>
      </p:sp>
    </p:spTree>
    <p:extLst>
      <p:ext uri="{BB962C8B-B14F-4D97-AF65-F5344CB8AC3E}">
        <p14:creationId xmlns:p14="http://schemas.microsoft.com/office/powerpoint/2010/main" val="72134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64F53A-C45F-48BF-BF0C-764F5111EAE6}"/>
              </a:ext>
            </a:extLst>
          </p:cNvPr>
          <p:cNvSpPr>
            <a:spLocks noGrp="1"/>
          </p:cNvSpPr>
          <p:nvPr>
            <p:ph type="body" idx="1"/>
          </p:nvPr>
        </p:nvSpPr>
        <p:spPr>
          <a:xfrm>
            <a:off x="576469" y="1247024"/>
            <a:ext cx="8255730" cy="3623149"/>
          </a:xfrm>
        </p:spPr>
        <p:txBody>
          <a:bodyPr/>
          <a:lstStyle/>
          <a:p>
            <a:pPr marL="152400" indent="0" algn="just">
              <a:buNone/>
            </a:pPr>
            <a:r>
              <a:rPr lang="it-IT" sz="1400" dirty="0">
                <a:latin typeface="Abel" panose="020B0604020202020204" charset="0"/>
              </a:rPr>
              <a:t>Una prima storia di successo di Bulk_Extractor arriva dal Dipartimento di Polizia della città di San Luis Obispo nella primavera del 2010. Il procuratore distrettuale ha denunciato due persone per frode di carte di credito e possesso di materiale utilizzato nell’attività. Gli imputati sono stati arrestati, in quanto è stato esaminato il loro PC.</a:t>
            </a:r>
          </a:p>
          <a:p>
            <a:pPr marL="152400" indent="0" algn="just">
              <a:buNone/>
            </a:pPr>
            <a:endParaRPr lang="it-IT" sz="1400" dirty="0">
              <a:latin typeface="Abel" panose="020B0604020202020204" charset="0"/>
            </a:endParaRPr>
          </a:p>
          <a:p>
            <a:pPr marL="152400" indent="0" algn="just">
              <a:buNone/>
            </a:pPr>
            <a:endParaRPr lang="it-IT" sz="1400" dirty="0">
              <a:latin typeface="Abel" panose="020B0604020202020204" charset="0"/>
            </a:endParaRPr>
          </a:p>
          <a:p>
            <a:pPr marL="152400" indent="0" algn="just">
              <a:buNone/>
            </a:pPr>
            <a:r>
              <a:rPr lang="it-IT" sz="1400" dirty="0">
                <a:latin typeface="Abel" panose="020B0604020202020204" charset="0"/>
              </a:rPr>
              <a:t>L’esaminatore ha ricevuto un’unità di 250 GB il giorno prima dell’udienza preliminare (in genere, occorrerebbero diversi giorni per condurre un’adeguata indagine forense su tali dati). </a:t>
            </a:r>
          </a:p>
          <a:p>
            <a:pPr marL="152400" indent="0" algn="just">
              <a:buNone/>
            </a:pPr>
            <a:endParaRPr lang="it-IT" sz="1400" dirty="0">
              <a:latin typeface="Abel" panose="020B0604020202020204" charset="0"/>
            </a:endParaRPr>
          </a:p>
          <a:p>
            <a:pPr marL="152400" indent="0" algn="just">
              <a:buNone/>
            </a:pPr>
            <a:endParaRPr lang="it-IT" sz="1400" dirty="0">
              <a:latin typeface="Abel" panose="020B0604020202020204" charset="0"/>
            </a:endParaRPr>
          </a:p>
          <a:p>
            <a:pPr marL="152400" indent="0" algn="just">
              <a:buNone/>
            </a:pPr>
            <a:r>
              <a:rPr lang="it-IT" sz="1400" dirty="0">
                <a:latin typeface="Abel" panose="020B0604020202020204" charset="0"/>
              </a:rPr>
              <a:t>Il tool Bulk_Extractor ha trovato prove efficienti sul disco in sole due ore e mezza, tra cui le seguenti informazioni: </a:t>
            </a:r>
          </a:p>
          <a:p>
            <a:pPr marL="152400" indent="0" algn="just">
              <a:buNone/>
            </a:pPr>
            <a:endParaRPr lang="it-IT" sz="1400" dirty="0">
              <a:latin typeface="Abel" panose="020B0604020202020204" charset="0"/>
            </a:endParaRPr>
          </a:p>
          <a:p>
            <a:pPr algn="just">
              <a:buFontTx/>
              <a:buChar char="-"/>
            </a:pPr>
            <a:r>
              <a:rPr lang="it-IT" sz="1400" dirty="0">
                <a:latin typeface="Abel" panose="020B0604020202020204" charset="0"/>
              </a:rPr>
              <a:t>10.000 numeri di carte di credito </a:t>
            </a:r>
          </a:p>
          <a:p>
            <a:pPr algn="just">
              <a:buFontTx/>
              <a:buChar char="-"/>
            </a:pPr>
            <a:r>
              <a:rPr lang="it-IT" sz="1400" dirty="0">
                <a:latin typeface="Abel" panose="020B0604020202020204" charset="0"/>
              </a:rPr>
              <a:t>Circa 1000 dei numeri di carte di credito erano unici</a:t>
            </a:r>
          </a:p>
          <a:p>
            <a:pPr algn="just">
              <a:buFontTx/>
              <a:buChar char="-"/>
            </a:pPr>
            <a:endParaRPr lang="it-IT" sz="1400" dirty="0">
              <a:latin typeface="Abel" panose="020B0604020202020204" charset="0"/>
            </a:endParaRPr>
          </a:p>
          <a:p>
            <a:pPr marL="152400" indent="0" algn="just">
              <a:buNone/>
            </a:pPr>
            <a:endParaRPr lang="it-IT" sz="1400" dirty="0"/>
          </a:p>
          <a:p>
            <a:pPr marL="152400" indent="0" algn="just">
              <a:buNone/>
            </a:pPr>
            <a:r>
              <a:rPr lang="it-IT" sz="1400" dirty="0"/>
              <a:t> </a:t>
            </a:r>
          </a:p>
        </p:txBody>
      </p:sp>
      <p:sp>
        <p:nvSpPr>
          <p:cNvPr id="3" name="Title 2">
            <a:extLst>
              <a:ext uri="{FF2B5EF4-FFF2-40B4-BE49-F238E27FC236}">
                <a16:creationId xmlns:a16="http://schemas.microsoft.com/office/drawing/2014/main" id="{3FEA192F-C890-461C-9633-958937D2D0F0}"/>
              </a:ext>
            </a:extLst>
          </p:cNvPr>
          <p:cNvSpPr>
            <a:spLocks noGrp="1"/>
          </p:cNvSpPr>
          <p:nvPr>
            <p:ph type="title"/>
          </p:nvPr>
        </p:nvSpPr>
        <p:spPr>
          <a:xfrm>
            <a:off x="576470" y="445025"/>
            <a:ext cx="8255730" cy="572700"/>
          </a:xfrm>
        </p:spPr>
        <p:txBody>
          <a:bodyPr/>
          <a:lstStyle/>
          <a:p>
            <a:r>
              <a:rPr lang="it-IT" dirty="0">
                <a:solidFill>
                  <a:srgbClr val="FF0000"/>
                </a:solidFill>
              </a:rPr>
              <a:t>UN PO’ DI STORIA </a:t>
            </a:r>
          </a:p>
        </p:txBody>
      </p:sp>
    </p:spTree>
    <p:extLst>
      <p:ext uri="{BB962C8B-B14F-4D97-AF65-F5344CB8AC3E}">
        <p14:creationId xmlns:p14="http://schemas.microsoft.com/office/powerpoint/2010/main" val="2678879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7E54B0-0A84-44EE-BBC5-8DAE9A3C273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2291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34CEC-30B9-4854-921E-F8F1039E507E}"/>
              </a:ext>
            </a:extLst>
          </p:cNvPr>
          <p:cNvSpPr>
            <a:spLocks noGrp="1"/>
          </p:cNvSpPr>
          <p:nvPr>
            <p:ph type="body" idx="1"/>
          </p:nvPr>
        </p:nvSpPr>
        <p:spPr>
          <a:xfrm>
            <a:off x="729200" y="1247025"/>
            <a:ext cx="4033869" cy="3451450"/>
          </a:xfrm>
        </p:spPr>
        <p:txBody>
          <a:bodyPr/>
          <a:lstStyle/>
          <a:p>
            <a:pPr marL="152400" indent="0">
              <a:buNone/>
            </a:pPr>
            <a:endParaRPr lang="it-IT" sz="1400" dirty="0"/>
          </a:p>
          <a:p>
            <a:pPr marL="152400" indent="0">
              <a:buNone/>
            </a:pPr>
            <a:r>
              <a:rPr lang="it-IT" sz="1400" dirty="0"/>
              <a:t>L’indirizzo e-mail più comune apparteneva all’imputato primario </a:t>
            </a:r>
            <a:r>
              <a:rPr lang="it-IT" sz="1400" dirty="0">
                <a:solidFill>
                  <a:srgbClr val="FFFF00"/>
                </a:solidFill>
              </a:rPr>
              <a:t>(prova di possesso) </a:t>
            </a:r>
          </a:p>
          <a:p>
            <a:pPr marL="152400" indent="0">
              <a:buNone/>
            </a:pPr>
            <a:endParaRPr lang="it-IT" sz="1400" dirty="0"/>
          </a:p>
          <a:p>
            <a:pPr marL="152400" indent="0">
              <a:buNone/>
            </a:pPr>
            <a:endParaRPr lang="it-IT" sz="1400" dirty="0"/>
          </a:p>
          <a:p>
            <a:pPr marL="152400" indent="0">
              <a:buNone/>
            </a:pPr>
            <a:r>
              <a:rPr lang="it-IT" sz="1400" dirty="0"/>
              <a:t>Le domande più frequenti sul Web riguardavano «frodi con carta di credito» e «numeri di indentificazione bancaria </a:t>
            </a:r>
            <a:r>
              <a:rPr lang="it-IT" sz="1400" dirty="0">
                <a:solidFill>
                  <a:srgbClr val="FFFF00"/>
                </a:solidFill>
              </a:rPr>
              <a:t>(prova dell’intenzione) </a:t>
            </a:r>
          </a:p>
          <a:p>
            <a:pPr marL="152400" indent="0">
              <a:buNone/>
            </a:pPr>
            <a:endParaRPr lang="it-IT" sz="1400" dirty="0"/>
          </a:p>
          <a:p>
            <a:pPr marL="152400" indent="0">
              <a:buNone/>
            </a:pPr>
            <a:endParaRPr lang="it-IT" sz="1400" dirty="0"/>
          </a:p>
          <a:p>
            <a:pPr marL="152400" indent="0">
              <a:buNone/>
            </a:pPr>
            <a:r>
              <a:rPr lang="it-IT" sz="1400" dirty="0"/>
              <a:t>I siti Web più visitati provenivano da un paese straniero la cui lingua principale è parlata dall’imputato </a:t>
            </a:r>
            <a:r>
              <a:rPr lang="it-IT" sz="1400" dirty="0">
                <a:solidFill>
                  <a:srgbClr val="FFFF00"/>
                </a:solidFill>
              </a:rPr>
              <a:t>(prova del rischio di volo). </a:t>
            </a:r>
          </a:p>
          <a:p>
            <a:pPr marL="152400" indent="0">
              <a:buNone/>
            </a:pPr>
            <a:endParaRPr lang="it-IT" sz="1400"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a:p>
            <a:pPr marL="152400" indent="0">
              <a:buNone/>
            </a:pPr>
            <a:endParaRPr lang="it-IT" dirty="0"/>
          </a:p>
        </p:txBody>
      </p:sp>
      <p:sp>
        <p:nvSpPr>
          <p:cNvPr id="3" name="Title 2">
            <a:extLst>
              <a:ext uri="{FF2B5EF4-FFF2-40B4-BE49-F238E27FC236}">
                <a16:creationId xmlns:a16="http://schemas.microsoft.com/office/drawing/2014/main" id="{D510B9F6-CD1C-420C-8988-103B3E653823}"/>
              </a:ext>
            </a:extLst>
          </p:cNvPr>
          <p:cNvSpPr>
            <a:spLocks noGrp="1"/>
          </p:cNvSpPr>
          <p:nvPr>
            <p:ph type="title"/>
          </p:nvPr>
        </p:nvSpPr>
        <p:spPr/>
        <p:txBody>
          <a:bodyPr/>
          <a:lstStyle/>
          <a:p>
            <a:endParaRPr lang="it-IT" dirty="0"/>
          </a:p>
        </p:txBody>
      </p:sp>
      <p:pic>
        <p:nvPicPr>
          <p:cNvPr id="5" name="Picture 4">
            <a:extLst>
              <a:ext uri="{FF2B5EF4-FFF2-40B4-BE49-F238E27FC236}">
                <a16:creationId xmlns:a16="http://schemas.microsoft.com/office/drawing/2014/main" id="{957D3229-DFC6-4458-804C-BC290BDDF578}"/>
              </a:ext>
            </a:extLst>
          </p:cNvPr>
          <p:cNvPicPr>
            <a:picLocks noChangeAspect="1"/>
          </p:cNvPicPr>
          <p:nvPr/>
        </p:nvPicPr>
        <p:blipFill>
          <a:blip r:embed="rId2"/>
          <a:stretch>
            <a:fillRect/>
          </a:stretch>
        </p:blipFill>
        <p:spPr>
          <a:xfrm>
            <a:off x="4780700" y="1405718"/>
            <a:ext cx="3903260" cy="3096707"/>
          </a:xfrm>
          <a:prstGeom prst="rect">
            <a:avLst/>
          </a:prstGeom>
        </p:spPr>
      </p:pic>
    </p:spTree>
    <p:extLst>
      <p:ext uri="{BB962C8B-B14F-4D97-AF65-F5344CB8AC3E}">
        <p14:creationId xmlns:p14="http://schemas.microsoft.com/office/powerpoint/2010/main" val="4240409758"/>
      </p:ext>
    </p:extLst>
  </p:cSld>
  <p:clrMapOvr>
    <a:masterClrMapping/>
  </p:clrMapOvr>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3553</TotalTime>
  <Words>4422</Words>
  <Application>Microsoft Office PowerPoint</Application>
  <PresentationFormat>On-screen Show (16:9)</PresentationFormat>
  <Paragraphs>684</Paragraphs>
  <Slides>80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Viga</vt:lpstr>
      <vt:lpstr>Abel</vt:lpstr>
      <vt:lpstr>Wingdings</vt:lpstr>
      <vt:lpstr>Arial</vt:lpstr>
      <vt:lpstr>Lucida Sans Typewriter</vt:lpstr>
      <vt:lpstr>Futuristic Engineering Center by Slidesgo</vt:lpstr>
      <vt:lpstr>Digital Forensics </vt:lpstr>
      <vt:lpstr>Indice </vt:lpstr>
      <vt:lpstr>01</vt:lpstr>
      <vt:lpstr>ABSTRACT</vt:lpstr>
      <vt:lpstr>INTRODUZIONE ALLA TEMATICA </vt:lpstr>
      <vt:lpstr>INTRODUZIONE ALLA TEMATICA </vt:lpstr>
      <vt:lpstr>OBIETTIVO </vt:lpstr>
      <vt:lpstr>UN PO’ DI STORIA </vt:lpstr>
      <vt:lpstr>PowerPoint Presentation</vt:lpstr>
      <vt:lpstr>NOZIONI INTRODUTTIVE </vt:lpstr>
      <vt:lpstr>02</vt:lpstr>
      <vt:lpstr>COS’E’ IL FILE RECOVERY?</vt:lpstr>
      <vt:lpstr>COSA SONO I METADATI? </vt:lpstr>
      <vt:lpstr>TECNICHE DEL FILE RECOVERY</vt:lpstr>
      <vt:lpstr>SLACK SPACE</vt:lpstr>
      <vt:lpstr>SLACK SPACE </vt:lpstr>
      <vt:lpstr>PERCHE’ E’ IMPORTANTE LO SLACK SPACE?</vt:lpstr>
      <vt:lpstr>UNALLOCATED SPACE  </vt:lpstr>
      <vt:lpstr>SVANTAGGI FILE CARVING? </vt:lpstr>
      <vt:lpstr>03</vt:lpstr>
      <vt:lpstr>COS’E’ IL DATA CARVING?</vt:lpstr>
      <vt:lpstr>FUNZIONAMENTO DEL DATA CARVING</vt:lpstr>
      <vt:lpstr>DATA CARVING</vt:lpstr>
      <vt:lpstr>DATA CARVING</vt:lpstr>
      <vt:lpstr>DATA CARVING</vt:lpstr>
      <vt:lpstr>DATA CARVING</vt:lpstr>
      <vt:lpstr>DATA CARVING</vt:lpstr>
      <vt:lpstr>QUANDO SI RICORRE AL DATA CARVING? </vt:lpstr>
      <vt:lpstr>QUANDO NON E’ POSSIBILE UTILIZZARE LA TECNICA DEL DATA CARVING? </vt:lpstr>
      <vt:lpstr>SVANTAGGI DEL DATA CARVING</vt:lpstr>
      <vt:lpstr>04</vt:lpstr>
      <vt:lpstr>COS’E’ BULK-EXTRACTOR?</vt:lpstr>
      <vt:lpstr>FUNZIONALITA’ BULK-EXTRACTOR </vt:lpstr>
      <vt:lpstr>FUNZIONALITA’ BULK-EXTRACTOR </vt:lpstr>
      <vt:lpstr>ARCHITETTURA </vt:lpstr>
      <vt:lpstr>ARCHITETTURA </vt:lpstr>
      <vt:lpstr>ARCHITETTURA </vt:lpstr>
      <vt:lpstr>PowerPoint Presentation</vt:lpstr>
      <vt:lpstr>PowerPoint Presentation</vt:lpstr>
      <vt:lpstr>PowerPoint Presentation</vt:lpstr>
      <vt:lpstr>PowerPoint Presentation</vt:lpstr>
      <vt:lpstr>SVANTAGGIO DEGLI SCANNER RICORSIVI</vt:lpstr>
      <vt:lpstr>PowerPoint Presentation</vt:lpstr>
      <vt:lpstr>PowerPoint Presentation</vt:lpstr>
      <vt:lpstr>CURIOSITA’?</vt:lpstr>
      <vt:lpstr>EDITOR ESADECIMALE VS BULK-EXTRACTOR </vt:lpstr>
      <vt:lpstr>PowerPoint Presentation</vt:lpstr>
      <vt:lpstr>VANTAGGI BULK-EXTRACTOR</vt:lpstr>
      <vt:lpstr>05</vt:lpstr>
      <vt:lpstr>ANALISI FORENSE </vt:lpstr>
      <vt:lpstr>ANALISI FORENSE </vt:lpstr>
      <vt:lpstr>ANALISI FORENSE </vt:lpstr>
      <vt:lpstr>ANALISI FORENSE </vt:lpstr>
      <vt:lpstr>ANALISI FORENSE </vt:lpstr>
      <vt:lpstr>ANALISI FORENSE </vt:lpstr>
      <vt:lpstr>ANALISI FORENSE</vt:lpstr>
      <vt:lpstr>ANALISI FORENSE </vt:lpstr>
      <vt:lpstr>ANALISI FORENSE </vt:lpstr>
      <vt:lpstr>PowerPoint Presentation</vt:lpstr>
      <vt:lpstr>ANALISI FORENSE </vt:lpstr>
      <vt:lpstr>ANALISI FORENSE </vt:lpstr>
      <vt:lpstr>ANALISI FORENSE </vt:lpstr>
      <vt:lpstr>06</vt:lpstr>
      <vt:lpstr>BE-VIEWER </vt:lpstr>
      <vt:lpstr>BE-VIEWER </vt:lpstr>
      <vt:lpstr>BE-VIEWER </vt:lpstr>
      <vt:lpstr>BE-VIEWER </vt:lpstr>
      <vt:lpstr>BE-VIEWER </vt:lpstr>
      <vt:lpstr>BE-VIEWER </vt:lpstr>
      <vt:lpstr>BE-VIEWER </vt:lpstr>
      <vt:lpstr>BE-VIEWER</vt:lpstr>
      <vt:lpstr>BE-VIEWER</vt:lpstr>
      <vt:lpstr>BE-VIEWER </vt:lpstr>
      <vt:lpstr>BE-VIEWER </vt:lpstr>
      <vt:lpstr>VANTAGGI BULK-EXTRACTOR </vt:lpstr>
      <vt:lpstr>LIMITAZIONI BULK-EXTRACTOR </vt:lpstr>
      <vt:lpstr>CONCLUSIONI </vt:lpstr>
      <vt:lpstr>SVILUPPI FUTURI </vt:lpstr>
      <vt:lpstr>BIBLIOGRAFIA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dc:title>
  <dc:creator>jack coco</dc:creator>
  <cp:lastModifiedBy>GIACOMO</cp:lastModifiedBy>
  <cp:revision>264</cp:revision>
  <dcterms:modified xsi:type="dcterms:W3CDTF">2020-07-14T08:40:53Z</dcterms:modified>
</cp:coreProperties>
</file>